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Default Extension="vml" ContentType="application/vnd.openxmlformats-officedocument.vmlDrawing"/>
  <Default Extension="xlsx" ContentType="application/vnd.openxmlformats-officedocument.spreadsheetml.sheet"/>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3.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4.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5.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6.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7.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notesSlides/notesSlide23.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760" r:id="rId4"/>
    <p:sldMasterId id="2147483779" r:id="rId5"/>
  </p:sldMasterIdLst>
  <p:notesMasterIdLst>
    <p:notesMasterId r:id="rId37"/>
  </p:notesMasterIdLst>
  <p:handoutMasterIdLst>
    <p:handoutMasterId r:id="rId38"/>
  </p:handoutMasterIdLst>
  <p:sldIdLst>
    <p:sldId id="347" r:id="rId6"/>
    <p:sldId id="293" r:id="rId7"/>
    <p:sldId id="295" r:id="rId8"/>
    <p:sldId id="262" r:id="rId9"/>
    <p:sldId id="355" r:id="rId10"/>
    <p:sldId id="356" r:id="rId11"/>
    <p:sldId id="354" r:id="rId12"/>
    <p:sldId id="358" r:id="rId13"/>
    <p:sldId id="365" r:id="rId14"/>
    <p:sldId id="366" r:id="rId15"/>
    <p:sldId id="359" r:id="rId16"/>
    <p:sldId id="357" r:id="rId17"/>
    <p:sldId id="361" r:id="rId18"/>
    <p:sldId id="300" r:id="rId19"/>
    <p:sldId id="362" r:id="rId20"/>
    <p:sldId id="363" r:id="rId21"/>
    <p:sldId id="364" r:id="rId22"/>
    <p:sldId id="342" r:id="rId23"/>
    <p:sldId id="343" r:id="rId24"/>
    <p:sldId id="331" r:id="rId25"/>
    <p:sldId id="367" r:id="rId26"/>
    <p:sldId id="368" r:id="rId27"/>
    <p:sldId id="369" r:id="rId28"/>
    <p:sldId id="370" r:id="rId29"/>
    <p:sldId id="371" r:id="rId30"/>
    <p:sldId id="372" r:id="rId31"/>
    <p:sldId id="373" r:id="rId32"/>
    <p:sldId id="374" r:id="rId33"/>
    <p:sldId id="349" r:id="rId34"/>
    <p:sldId id="351" r:id="rId35"/>
    <p:sldId id="346" r:id="rId36"/>
  </p:sldIdLst>
  <p:sldSz cx="12188825" cy="6858000"/>
  <p:notesSz cx="6858000" cy="9296400"/>
  <p:embeddedFontLst>
    <p:embeddedFont>
      <p:font typeface="Segoe Light" pitchFamily="34" charset="0"/>
      <p:regular r:id="rId39"/>
      <p:italic r:id="rId40"/>
    </p:embeddedFont>
    <p:embeddedFont>
      <p:font typeface="Segoe UI Light" pitchFamily="34" charset="0"/>
      <p:regular r:id="rId41"/>
    </p:embeddedFont>
    <p:embeddedFont>
      <p:font typeface="Segoe UI" pitchFamily="34" charset="0"/>
      <p:regular r:id="rId42"/>
      <p:bold r:id="rId43"/>
      <p:italic r:id="rId44"/>
      <p:boldItalic r:id="rId45"/>
    </p:embeddedFont>
    <p:embeddedFont>
      <p:font typeface="Consolas" pitchFamily="49" charset="0"/>
      <p:regular r:id="rId46"/>
      <p:bold r:id="rId47"/>
      <p:italic r:id="rId48"/>
      <p:boldItalic r:id="rId49"/>
    </p:embeddedFont>
    <p:embeddedFont>
      <p:font typeface="Calibri" pitchFamily="34" charset="0"/>
      <p:regular r:id="rId50"/>
      <p:bold r:id="rId51"/>
      <p:italic r:id="rId52"/>
      <p:boldItalic r:id="rId53"/>
    </p:embeddedFont>
  </p:embeddedFontLst>
  <p:custDataLst>
    <p:tags r:id="rId54"/>
  </p:custDataLst>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95959"/>
    <a:srgbClr val="6F6F6F"/>
    <a:srgbClr val="303030"/>
    <a:srgbClr val="47474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231" autoAdjust="0"/>
    <p:restoredTop sz="89076" autoAdjust="0"/>
  </p:normalViewPr>
  <p:slideViewPr>
    <p:cSldViewPr snapToGrid="0" snapToObjects="1">
      <p:cViewPr varScale="1">
        <p:scale>
          <a:sx n="114" d="100"/>
          <a:sy n="114" d="100"/>
        </p:scale>
        <p:origin x="-108" y="-528"/>
      </p:cViewPr>
      <p:guideLst>
        <p:guide orient="horz" pos="712"/>
        <p:guide orient="horz" pos="3937"/>
        <p:guide orient="horz" pos="1328"/>
        <p:guide pos="326"/>
        <p:guide pos="7355"/>
        <p:guide pos="3835"/>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0" d="100"/>
        <a:sy n="60" d="100"/>
      </p:scale>
      <p:origin x="0" y="2838"/>
    </p:cViewPr>
  </p:sorterViewPr>
  <p:notesViewPr>
    <p:cSldViewPr snapToGrid="0" snapToObjects="1" showGuides="1">
      <p:cViewPr varScale="1">
        <p:scale>
          <a:sx n="78" d="100"/>
          <a:sy n="78" d="100"/>
        </p:scale>
        <p:origin x="-2622" y="-102"/>
      </p:cViewPr>
      <p:guideLst>
        <p:guide orient="horz" pos="2928"/>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font" Target="fonts/font1.fntdata"/><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font" Target="fonts/font4.fntdata"/><Relationship Id="rId47" Type="http://schemas.openxmlformats.org/officeDocument/2006/relationships/font" Target="fonts/font9.fntdata"/><Relationship Id="rId50" Type="http://schemas.openxmlformats.org/officeDocument/2006/relationships/font" Target="fonts/font12.fntdata"/><Relationship Id="rId55" Type="http://schemas.openxmlformats.org/officeDocument/2006/relationships/presProps" Target="pres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handoutMaster" Target="handoutMasters/handoutMaster1.xml"/><Relationship Id="rId46" Type="http://schemas.openxmlformats.org/officeDocument/2006/relationships/font" Target="fonts/font8.fntdata"/><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font" Target="fonts/font3.fntdata"/><Relationship Id="rId54" Type="http://schemas.openxmlformats.org/officeDocument/2006/relationships/tags" Target="tags/tag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notesMaster" Target="notesMasters/notesMaster1.xml"/><Relationship Id="rId40" Type="http://schemas.openxmlformats.org/officeDocument/2006/relationships/font" Target="fonts/font2.fntdata"/><Relationship Id="rId45" Type="http://schemas.openxmlformats.org/officeDocument/2006/relationships/font" Target="fonts/font7.fntdata"/><Relationship Id="rId53" Type="http://schemas.openxmlformats.org/officeDocument/2006/relationships/font" Target="fonts/font15.fntdata"/><Relationship Id="rId58"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font" Target="fonts/font11.fntdata"/><Relationship Id="rId57"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font" Target="fonts/font6.fntdata"/><Relationship Id="rId52" Type="http://schemas.openxmlformats.org/officeDocument/2006/relationships/font" Target="fonts/font14.fntdata"/><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font" Target="fonts/font5.fntdata"/><Relationship Id="rId48" Type="http://schemas.openxmlformats.org/officeDocument/2006/relationships/font" Target="fonts/font10.fntdata"/><Relationship Id="rId56" Type="http://schemas.openxmlformats.org/officeDocument/2006/relationships/viewProps" Target="viewProps.xml"/><Relationship Id="rId8" Type="http://schemas.openxmlformats.org/officeDocument/2006/relationships/slide" Target="slides/slide3.xml"/><Relationship Id="rId51" Type="http://schemas.openxmlformats.org/officeDocument/2006/relationships/font" Target="fonts/font13.fntdata"/><Relationship Id="rId3" Type="http://schemas.openxmlformats.org/officeDocument/2006/relationships/customXml" Target="../customXml/item3.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spPr>
            <a:solidFill>
              <a:schemeClr val="accent4"/>
            </a:solidFill>
          </c:spPr>
          <c:explosion val="10"/>
          <c:cat>
            <c:strRef>
              <c:f>Sheet1!$A$2:$A$5</c:f>
              <c:strCache>
                <c:ptCount val="4"/>
                <c:pt idx="0">
                  <c:v>1st Qtr</c:v>
                </c:pt>
                <c:pt idx="1">
                  <c:v>2nd Qtr</c:v>
                </c:pt>
                <c:pt idx="2">
                  <c:v>3rd Qtr</c:v>
                </c:pt>
                <c:pt idx="3">
                  <c:v>4th Qtr</c:v>
                </c:pt>
              </c:strCache>
            </c:strRef>
          </c:cat>
          <c:val>
            <c:numRef>
              <c:f>Sheet1!$B$2:$B$5</c:f>
              <c:numCache>
                <c:formatCode>General</c:formatCode>
                <c:ptCount val="4"/>
                <c:pt idx="0">
                  <c:v>8.1999999999999993</c:v>
                </c:pt>
                <c:pt idx="1">
                  <c:v>3.2</c:v>
                </c:pt>
                <c:pt idx="2">
                  <c:v>1.4</c:v>
                </c:pt>
                <c:pt idx="3">
                  <c:v>1.2</c:v>
                </c:pt>
              </c:numCache>
            </c:numRef>
          </c:val>
        </c:ser>
        <c:dLbls>
          <c:showLegendKey val="0"/>
          <c:showVal val="0"/>
          <c:showCatName val="0"/>
          <c:showSerName val="0"/>
          <c:showPercent val="0"/>
          <c:showBubbleSize val="0"/>
          <c:showLeaderLines val="1"/>
        </c:dLbls>
        <c:firstSliceAng val="0"/>
      </c:pieChart>
    </c:plotArea>
    <c:plotVisOnly val="1"/>
    <c:dispBlanksAs val="gap"/>
    <c:showDLblsOverMax val="0"/>
  </c:chart>
  <c:txPr>
    <a:bodyPr/>
    <a:lstStyle/>
    <a:p>
      <a:pPr>
        <a:defRPr sz="1800"/>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spPr>
            <a:solidFill>
              <a:schemeClr val="accent4"/>
            </a:solidFill>
          </c:spPr>
          <c:explosion val="10"/>
          <c:cat>
            <c:strRef>
              <c:f>Sheet1!$A$2:$A$5</c:f>
              <c:strCache>
                <c:ptCount val="4"/>
                <c:pt idx="0">
                  <c:v>1st Qtr</c:v>
                </c:pt>
                <c:pt idx="1">
                  <c:v>2nd Qtr</c:v>
                </c:pt>
                <c:pt idx="2">
                  <c:v>3rd Qtr</c:v>
                </c:pt>
                <c:pt idx="3">
                  <c:v>4th Qtr</c:v>
                </c:pt>
              </c:strCache>
            </c:strRef>
          </c:cat>
          <c:val>
            <c:numRef>
              <c:f>Sheet1!$B$2:$B$5</c:f>
              <c:numCache>
                <c:formatCode>General</c:formatCode>
                <c:ptCount val="4"/>
                <c:pt idx="0">
                  <c:v>8.1999999999999993</c:v>
                </c:pt>
                <c:pt idx="1">
                  <c:v>3.2</c:v>
                </c:pt>
                <c:pt idx="2">
                  <c:v>1.4</c:v>
                </c:pt>
                <c:pt idx="3">
                  <c:v>1.2</c:v>
                </c:pt>
              </c:numCache>
            </c:numRef>
          </c:val>
        </c:ser>
        <c:dLbls>
          <c:showLegendKey val="0"/>
          <c:showVal val="0"/>
          <c:showCatName val="0"/>
          <c:showSerName val="0"/>
          <c:showPercent val="0"/>
          <c:showBubbleSize val="0"/>
          <c:showLeaderLines val="1"/>
        </c:dLbls>
        <c:firstSliceAng val="0"/>
      </c:pieChart>
    </c:plotArea>
    <c:plotVisOnly val="1"/>
    <c:dispBlanksAs val="gap"/>
    <c:showDLblsOverMax val="0"/>
  </c:chart>
  <c:txPr>
    <a:bodyPr/>
    <a:lstStyle/>
    <a:p>
      <a:pPr>
        <a:defRPr sz="1800"/>
      </a:pPr>
      <a:endParaRPr lang="en-US"/>
    </a:p>
  </c:txPr>
  <c:externalData r:id="rId1">
    <c:autoUpdate val="0"/>
  </c:externalData>
</c:chartSpace>
</file>

<file path=ppt/drawings/_rels/vmlDrawing1.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0.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65138"/>
          </a:xfrm>
          <a:prstGeom prst="rect">
            <a:avLst/>
          </a:prstGeom>
        </p:spPr>
        <p:txBody>
          <a:bodyPr vert="horz" lIns="91440" tIns="45720" rIns="91440" bIns="45720" rtlCol="0"/>
          <a:lstStyle>
            <a:lvl1pPr algn="l">
              <a:defRPr sz="1200"/>
            </a:lvl1pPr>
          </a:lstStyle>
          <a:p>
            <a:r>
              <a:rPr lang="en-US" dirty="0" smtClean="0">
                <a:latin typeface="Segoe UI" pitchFamily="34" charset="0"/>
              </a:rPr>
              <a:t>Windows Azure Overview</a:t>
            </a:r>
            <a:endParaRPr lang="en-US" dirty="0">
              <a:latin typeface="Segoe UI" pitchFamily="34" charset="0"/>
            </a:endParaRPr>
          </a:p>
        </p:txBody>
      </p:sp>
      <p:sp>
        <p:nvSpPr>
          <p:cNvPr id="3" name="Date Placeholder 2"/>
          <p:cNvSpPr>
            <a:spLocks noGrp="1"/>
          </p:cNvSpPr>
          <p:nvPr>
            <p:ph type="dt" sz="quarter" idx="1"/>
          </p:nvPr>
        </p:nvSpPr>
        <p:spPr>
          <a:xfrm>
            <a:off x="3884613" y="0"/>
            <a:ext cx="2971800" cy="465138"/>
          </a:xfrm>
          <a:prstGeom prst="rect">
            <a:avLst/>
          </a:prstGeom>
        </p:spPr>
        <p:txBody>
          <a:bodyPr vert="horz" lIns="91440" tIns="45720" rIns="91440" bIns="45720" rtlCol="0"/>
          <a:lstStyle>
            <a:lvl1pPr algn="r">
              <a:defRPr sz="1200"/>
            </a:lvl1pPr>
          </a:lstStyle>
          <a:p>
            <a:fld id="{126C4AC0-4315-44D1-8268-F58D6F432E18}" type="datetimeFigureOut">
              <a:rPr lang="en-US" smtClean="0">
                <a:latin typeface="Segoe UI" pitchFamily="34" charset="0"/>
              </a:rPr>
              <a:t>4/24/2012</a:t>
            </a:fld>
            <a:endParaRPr lang="en-US" dirty="0">
              <a:latin typeface="Segoe UI" pitchFamily="34" charset="0"/>
            </a:endParaRPr>
          </a:p>
        </p:txBody>
      </p:sp>
      <p:sp>
        <p:nvSpPr>
          <p:cNvPr id="4" name="Footer Placeholder 3"/>
          <p:cNvSpPr>
            <a:spLocks noGrp="1"/>
          </p:cNvSpPr>
          <p:nvPr>
            <p:ph type="ftr" sz="quarter" idx="2"/>
          </p:nvPr>
        </p:nvSpPr>
        <p:spPr>
          <a:xfrm>
            <a:off x="0" y="8829675"/>
            <a:ext cx="2971800" cy="465138"/>
          </a:xfrm>
          <a:prstGeom prst="rect">
            <a:avLst/>
          </a:prstGeom>
        </p:spPr>
        <p:txBody>
          <a:bodyPr vert="horz" lIns="91440" tIns="45720" rIns="91440" bIns="45720" rtlCol="0" anchor="b"/>
          <a:lstStyle>
            <a:lvl1pPr algn="l">
              <a:defRPr sz="1200"/>
            </a:lvl1pPr>
          </a:lstStyle>
          <a:p>
            <a:endParaRPr lang="en-US" dirty="0">
              <a:latin typeface="Segoe UI" pitchFamily="34" charset="0"/>
            </a:endParaRPr>
          </a:p>
        </p:txBody>
      </p:sp>
      <p:sp>
        <p:nvSpPr>
          <p:cNvPr id="5" name="Slide Number Placeholder 4"/>
          <p:cNvSpPr>
            <a:spLocks noGrp="1"/>
          </p:cNvSpPr>
          <p:nvPr>
            <p:ph type="sldNum" sz="quarter" idx="3"/>
          </p:nvPr>
        </p:nvSpPr>
        <p:spPr>
          <a:xfrm>
            <a:off x="3884613" y="8829675"/>
            <a:ext cx="2971800" cy="465138"/>
          </a:xfrm>
          <a:prstGeom prst="rect">
            <a:avLst/>
          </a:prstGeom>
        </p:spPr>
        <p:txBody>
          <a:bodyPr vert="horz" lIns="91440" tIns="45720" rIns="91440" bIns="45720" rtlCol="0" anchor="b"/>
          <a:lstStyle>
            <a:lvl1pPr algn="r">
              <a:defRPr sz="1200"/>
            </a:lvl1pPr>
          </a:lstStyle>
          <a:p>
            <a:fld id="{FF899423-EDC2-457D-B42B-E8AC52DB47D2}"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115013000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64820"/>
          </a:xfrm>
          <a:prstGeom prst="rect">
            <a:avLst/>
          </a:prstGeom>
        </p:spPr>
        <p:txBody>
          <a:bodyPr vert="horz" lIns="91440" tIns="45720" rIns="91440" bIns="45720" rtlCol="0"/>
          <a:lstStyle>
            <a:lvl1pPr algn="l">
              <a:defRPr sz="1200">
                <a:latin typeface="Segoe UI" pitchFamily="34" charset="0"/>
              </a:defRPr>
            </a:lvl1pPr>
          </a:lstStyle>
          <a:p>
            <a:r>
              <a:rPr lang="en-US" dirty="0" smtClean="0"/>
              <a:t>Windows Azure Overview</a:t>
            </a:r>
            <a:endParaRPr lang="en-US" dirty="0"/>
          </a:p>
        </p:txBody>
      </p:sp>
      <p:sp>
        <p:nvSpPr>
          <p:cNvPr id="3" name="Date Placeholder 2"/>
          <p:cNvSpPr>
            <a:spLocks noGrp="1"/>
          </p:cNvSpPr>
          <p:nvPr>
            <p:ph type="dt" idx="1"/>
          </p:nvPr>
        </p:nvSpPr>
        <p:spPr>
          <a:xfrm>
            <a:off x="3884613" y="0"/>
            <a:ext cx="2971800" cy="464820"/>
          </a:xfrm>
          <a:prstGeom prst="rect">
            <a:avLst/>
          </a:prstGeom>
        </p:spPr>
        <p:txBody>
          <a:bodyPr vert="horz" lIns="91440" tIns="45720" rIns="91440" bIns="45720" rtlCol="0"/>
          <a:lstStyle>
            <a:lvl1pPr algn="r">
              <a:defRPr sz="1200">
                <a:latin typeface="Segoe UI" pitchFamily="34" charset="0"/>
              </a:defRPr>
            </a:lvl1pPr>
          </a:lstStyle>
          <a:p>
            <a:fld id="{CAE3F082-F902-42D8-A765-720E172C3194}" type="datetimeFigureOut">
              <a:rPr lang="en-US" smtClean="0"/>
              <a:pPr/>
              <a:t>4/24/2012</a:t>
            </a:fld>
            <a:endParaRPr lang="en-US" dirty="0"/>
          </a:p>
        </p:txBody>
      </p:sp>
      <p:sp>
        <p:nvSpPr>
          <p:cNvPr id="4" name="Slide Image Placeholder 3"/>
          <p:cNvSpPr>
            <a:spLocks noGrp="1" noRot="1" noChangeAspect="1"/>
          </p:cNvSpPr>
          <p:nvPr>
            <p:ph type="sldImg" idx="2"/>
          </p:nvPr>
        </p:nvSpPr>
        <p:spPr>
          <a:xfrm>
            <a:off x="331788" y="696913"/>
            <a:ext cx="6194425" cy="348615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15790"/>
            <a:ext cx="5486400" cy="4183380"/>
          </a:xfrm>
          <a:prstGeom prst="rect">
            <a:avLst/>
          </a:prstGeom>
        </p:spPr>
        <p:txBody>
          <a:bodyPr vert="horz" lIns="91440" tIns="45720" rIns="91440" bIns="45720" rtlCol="0"/>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829967"/>
            <a:ext cx="2971800" cy="464820"/>
          </a:xfrm>
          <a:prstGeom prst="rect">
            <a:avLst/>
          </a:prstGeom>
        </p:spPr>
        <p:txBody>
          <a:bodyPr vert="horz" lIns="91440" tIns="45720" rIns="91440" bIns="45720" rtlCol="0" anchor="b"/>
          <a:lstStyle>
            <a:lvl1pPr algn="l">
              <a:defRPr sz="1200">
                <a:latin typeface="Segoe UI" pitchFamily="34" charset="0"/>
              </a:defRPr>
            </a:lvl1pPr>
          </a:lstStyle>
          <a:p>
            <a:endParaRPr lang="en-US" dirty="0"/>
          </a:p>
        </p:txBody>
      </p:sp>
      <p:sp>
        <p:nvSpPr>
          <p:cNvPr id="7" name="Slide Number Placeholder 6"/>
          <p:cNvSpPr>
            <a:spLocks noGrp="1"/>
          </p:cNvSpPr>
          <p:nvPr>
            <p:ph type="sldNum" sz="quarter" idx="5"/>
          </p:nvPr>
        </p:nvSpPr>
        <p:spPr>
          <a:xfrm>
            <a:off x="3884613" y="8829967"/>
            <a:ext cx="2971800" cy="464820"/>
          </a:xfrm>
          <a:prstGeom prst="rect">
            <a:avLst/>
          </a:prstGeom>
        </p:spPr>
        <p:txBody>
          <a:bodyPr vert="horz" lIns="91440" tIns="45720" rIns="91440" bIns="45720" rtlCol="0" anchor="b"/>
          <a:lstStyle>
            <a:lvl1pPr algn="r">
              <a:defRPr sz="1200">
                <a:latin typeface="Segoe UI" pitchFamily="34" charset="0"/>
              </a:defRPr>
            </a:lvl1pPr>
          </a:lstStyle>
          <a:p>
            <a:fld id="{82AABF77-E2E4-44CA-BA5C-65E132CF08D8}" type="slidenum">
              <a:rPr lang="en-US" smtClean="0"/>
              <a:pPr/>
              <a:t>‹#›</a:t>
            </a:fld>
            <a:endParaRPr lang="en-US" dirty="0"/>
          </a:p>
        </p:txBody>
      </p:sp>
    </p:spTree>
    <p:extLst>
      <p:ext uri="{BB962C8B-B14F-4D97-AF65-F5344CB8AC3E}">
        <p14:creationId xmlns:p14="http://schemas.microsoft.com/office/powerpoint/2010/main" val="1716936007"/>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Segoe UI" pitchFamily="34" charset="0"/>
        <a:ea typeface="+mn-ea"/>
        <a:cs typeface="+mn-cs"/>
      </a:defRPr>
    </a:lvl1pPr>
    <a:lvl2pPr marL="609493" algn="l" defTabSz="1218987" rtl="0" eaLnBrk="1" latinLnBrk="0" hangingPunct="1">
      <a:defRPr sz="1600" kern="1200">
        <a:solidFill>
          <a:schemeClr val="tx1"/>
        </a:solidFill>
        <a:latin typeface="Segoe UI" pitchFamily="34" charset="0"/>
        <a:ea typeface="+mn-ea"/>
        <a:cs typeface="+mn-cs"/>
      </a:defRPr>
    </a:lvl2pPr>
    <a:lvl3pPr marL="1218987" algn="l" defTabSz="1218987" rtl="0" eaLnBrk="1" latinLnBrk="0" hangingPunct="1">
      <a:defRPr sz="1600" kern="1200">
        <a:solidFill>
          <a:schemeClr val="tx1"/>
        </a:solidFill>
        <a:latin typeface="Segoe UI" pitchFamily="34" charset="0"/>
        <a:ea typeface="+mn-ea"/>
        <a:cs typeface="+mn-cs"/>
      </a:defRPr>
    </a:lvl3pPr>
    <a:lvl4pPr marL="1828480" algn="l" defTabSz="1218987" rtl="0" eaLnBrk="1" latinLnBrk="0" hangingPunct="1">
      <a:defRPr sz="1600" kern="1200">
        <a:solidFill>
          <a:schemeClr val="tx1"/>
        </a:solidFill>
        <a:latin typeface="Segoe UI" pitchFamily="34" charset="0"/>
        <a:ea typeface="+mn-ea"/>
        <a:cs typeface="+mn-cs"/>
      </a:defRPr>
    </a:lvl4pPr>
    <a:lvl5pPr marL="2437973" algn="l" defTabSz="1218987" rtl="0" eaLnBrk="1" latinLnBrk="0" hangingPunct="1">
      <a:defRPr sz="1600" kern="1200">
        <a:solidFill>
          <a:schemeClr val="tx1"/>
        </a:solidFill>
        <a:latin typeface="Segoe UI" pitchFamily="34" charset="0"/>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2</a:t>
            </a:fld>
            <a:endParaRPr lang="en-US" dirty="0"/>
          </a:p>
        </p:txBody>
      </p:sp>
    </p:spTree>
    <p:extLst>
      <p:ext uri="{BB962C8B-B14F-4D97-AF65-F5344CB8AC3E}">
        <p14:creationId xmlns:p14="http://schemas.microsoft.com/office/powerpoint/2010/main" val="12587344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smtClean="0"/>
              <a:t>Estimated Time:</a:t>
            </a:r>
            <a:r>
              <a:rPr lang="en-US" dirty="0" smtClean="0"/>
              <a:t> 2 minutes</a:t>
            </a:r>
          </a:p>
          <a:p>
            <a:endParaRPr lang="en-US" dirty="0" smtClean="0"/>
          </a:p>
          <a:p>
            <a:r>
              <a:rPr lang="en-US" dirty="0" smtClean="0"/>
              <a:t>No matter which</a:t>
            </a:r>
            <a:r>
              <a:rPr lang="en-US" baseline="0" dirty="0" smtClean="0"/>
              <a:t> type of developer you are, you get the benefit of the ASP.NET Core runtime, which provides many useful modules that provide functionality that you are likely to need when creating web applications.  For example: Profile, Roles and Membership is important if you want to build in users and security around different parts of your website.</a:t>
            </a:r>
            <a:endParaRPr lang="en-US" dirty="0" smtClean="0"/>
          </a:p>
          <a:p>
            <a:endParaRPr lang="en-US" dirty="0" smtClean="0"/>
          </a:p>
          <a:p>
            <a:r>
              <a:rPr lang="en-US" dirty="0" smtClean="0"/>
              <a:t>[Build x 3]</a:t>
            </a:r>
          </a:p>
          <a:p>
            <a:endParaRPr lang="en-US" dirty="0" smtClean="0"/>
          </a:p>
          <a:p>
            <a:r>
              <a:rPr lang="en-US" dirty="0" smtClean="0"/>
              <a:t>ASP.NET</a:t>
            </a:r>
            <a:r>
              <a:rPr lang="en-US" baseline="0" dirty="0" smtClean="0"/>
              <a:t> Web Forms, ASP.NET MVC and ASP.NET Web Pages are three different approaches to building web applications on the server side with ASP.NET.  They all build on top of the same core runtime that provides them with the same powerful set of modules that web developers can leverage from within their web applications.  </a:t>
            </a:r>
          </a:p>
          <a:p>
            <a:endParaRPr lang="en-US" baseline="0" dirty="0" smtClean="0"/>
          </a:p>
          <a:p>
            <a:r>
              <a:rPr lang="en-US" dirty="0" smtClean="0"/>
              <a:t>ASP.NET Web Forms is great for developers coming from</a:t>
            </a:r>
            <a:r>
              <a:rPr lang="en-US" baseline="0" dirty="0" smtClean="0"/>
              <a:t> desktop application development where they are accustomed to controls, event-driven development and code-behind.  Despite not being concepts that are native to the web, Web Forms achieves this by abstracting away things like maintaining state, form posting and much more.  This ease of development means that developers relinquish a certain amount of control as Web Forms manages communication between the server and client on your behalf.</a:t>
            </a:r>
          </a:p>
          <a:p>
            <a:endParaRPr lang="en-US" baseline="0" dirty="0" smtClean="0"/>
          </a:p>
          <a:p>
            <a:r>
              <a:rPr lang="en-US" baseline="0" dirty="0" smtClean="0"/>
              <a:t>ASP.NET MVC, in contrast, is for developers that like to be in full control of the interactions between client and server and provides a more “raw” approach to what happens in the web application.  Due to its loosely coupled architecture, MVC is also very extensible with many places for developers to customize and plugin components as well write test code easily.</a:t>
            </a:r>
          </a:p>
          <a:p>
            <a:endParaRPr lang="en-US" baseline="0" dirty="0" smtClean="0"/>
          </a:p>
          <a:p>
            <a:r>
              <a:rPr lang="en-US" baseline="0" dirty="0" smtClean="0"/>
              <a:t>Developing in ASP.NET Web Pages is centered around inline code and is similar to PHP or classic ASP in that compilation of your application isn’t required (it is in </a:t>
            </a:r>
            <a:r>
              <a:rPr lang="en-US" baseline="0" dirty="0" err="1" smtClean="0"/>
              <a:t>WebForms</a:t>
            </a:r>
            <a:r>
              <a:rPr lang="en-US" baseline="0" dirty="0" smtClean="0"/>
              <a:t> and MVC).  It is designed to provide the simplest approach to building websites with the fewest number of concepts to learn.</a:t>
            </a:r>
          </a:p>
          <a:p>
            <a:endParaRPr lang="en-US" baseline="0" dirty="0" smtClean="0"/>
          </a:p>
          <a:p>
            <a:r>
              <a:rPr lang="en-US" baseline="0" dirty="0" smtClean="0"/>
              <a:t>[Build x 2]</a:t>
            </a:r>
          </a:p>
          <a:p>
            <a:endParaRPr lang="en-US" baseline="0" dirty="0" smtClean="0"/>
          </a:p>
          <a:p>
            <a:r>
              <a:rPr lang="en-US" baseline="0" dirty="0" smtClean="0"/>
              <a:t>When it comes to controlling the markup that is rendered to the client there are two view engines you may use.  The Web Forms view engine is shared by both Web Forms and MVC and uses the familiar &lt;% %&gt; syntax.  With ASP.NET MVC 3 and ASP.NET Web Pages Microsoft introduced the Razor View Engine which uses a different syntax centered around the @ symbol.  The Razor syntax uses fewer characters to achieve the same things in Web Forms and allows the developer to mix markup and code really easily.</a:t>
            </a:r>
          </a:p>
        </p:txBody>
      </p:sp>
      <p:sp>
        <p:nvSpPr>
          <p:cNvPr id="4" name="Slide Number Placeholder 3"/>
          <p:cNvSpPr>
            <a:spLocks noGrp="1"/>
          </p:cNvSpPr>
          <p:nvPr>
            <p:ph type="sldNum" sz="quarter" idx="10"/>
          </p:nvPr>
        </p:nvSpPr>
        <p:spPr/>
        <p:txBody>
          <a:bodyPr/>
          <a:lstStyle/>
          <a:p>
            <a:fld id="{87A12A5C-4330-4241-88FF-F2EE6603F1FB}" type="slidenum">
              <a:rPr lang="en-US" smtClean="0"/>
              <a:pPr/>
              <a:t>13</a:t>
            </a:fld>
            <a:endParaRPr lang="en-US"/>
          </a:p>
        </p:txBody>
      </p:sp>
    </p:spTree>
    <p:extLst>
      <p:ext uri="{BB962C8B-B14F-4D97-AF65-F5344CB8AC3E}">
        <p14:creationId xmlns:p14="http://schemas.microsoft.com/office/powerpoint/2010/main" val="5286784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 – only use this slide</a:t>
            </a:r>
            <a:r>
              <a:rPr lang="en-US" baseline="0" dirty="0" smtClean="0"/>
              <a:t> if you are using ASP.NET MVC 3</a:t>
            </a:r>
            <a:endParaRPr lang="en-US" dirty="0" smtClean="0"/>
          </a:p>
          <a:p>
            <a:endParaRPr lang="en-US" dirty="0" smtClean="0"/>
          </a:p>
          <a:p>
            <a:r>
              <a:rPr lang="en-US" dirty="0" smtClean="0"/>
              <a:t>With ASP.NET MVC 3</a:t>
            </a:r>
            <a:r>
              <a:rPr lang="en-US" baseline="0" dirty="0" smtClean="0"/>
              <a:t> we’ve added a new view engine which uses a new lightweight syntax called Razor.  Razor is designed to make it easier and faster to write code and allows you to mix markup and code for more understandable views.  </a:t>
            </a:r>
          </a:p>
          <a:p>
            <a:endParaRPr lang="en-US" baseline="0" dirty="0" smtClean="0"/>
          </a:p>
          <a:p>
            <a:r>
              <a:rPr lang="en-US" baseline="0" dirty="0" smtClean="0"/>
              <a:t>The new syntax is characterized by the new @ symbol that you will see commonly in Razor views and allows you to mix code and markup freely, which makes for much cleaner code.</a:t>
            </a:r>
          </a:p>
          <a:p>
            <a:endParaRPr lang="en-US" baseline="0" dirty="0" smtClean="0"/>
          </a:p>
          <a:p>
            <a:r>
              <a:rPr lang="en-US" baseline="0" dirty="0" smtClean="0"/>
              <a:t>Razor also allows you to make use of “Helpers” which are shortcuts that make it easier to use common  plugins like </a:t>
            </a:r>
            <a:r>
              <a:rPr lang="en-US" baseline="0" dirty="0" err="1" smtClean="0"/>
              <a:t>ReCapture</a:t>
            </a:r>
            <a:r>
              <a:rPr lang="en-US" baseline="0" dirty="0" smtClean="0"/>
              <a:t>, Facebook Social Plugins, </a:t>
            </a:r>
            <a:r>
              <a:rPr lang="en-US" baseline="0" dirty="0" err="1" smtClean="0"/>
              <a:t>OData</a:t>
            </a:r>
            <a:r>
              <a:rPr lang="en-US" baseline="0" dirty="0" smtClean="0"/>
              <a:t> etc.</a:t>
            </a:r>
          </a:p>
          <a:p>
            <a:endParaRPr lang="en-US" baseline="0" dirty="0" smtClean="0"/>
          </a:p>
          <a:p>
            <a:r>
              <a:rPr lang="en-US" baseline="0" dirty="0" smtClean="0"/>
              <a:t>The Razor syntax is actually borrowed from the younger sibling of MVC, ASP.NET Web Pages, with a few modifications that are added on top.  For example MVC adds the @model keyword so that you no longer have to specify the full namespace in your directive when you are referencing models or </a:t>
            </a:r>
            <a:r>
              <a:rPr lang="en-US" baseline="0" dirty="0" err="1" smtClean="0"/>
              <a:t>ViewModels</a:t>
            </a:r>
            <a:r>
              <a:rPr lang="en-US" baseline="0" dirty="0" smtClean="0"/>
              <a:t>.</a:t>
            </a:r>
          </a:p>
          <a:p>
            <a:endParaRPr lang="en-US" baseline="0" dirty="0" smtClean="0"/>
          </a:p>
        </p:txBody>
      </p:sp>
      <p:sp>
        <p:nvSpPr>
          <p:cNvPr id="4" name="Slide Number Placeholder 3"/>
          <p:cNvSpPr>
            <a:spLocks noGrp="1"/>
          </p:cNvSpPr>
          <p:nvPr>
            <p:ph type="sldNum" sz="quarter" idx="10"/>
          </p:nvPr>
        </p:nvSpPr>
        <p:spPr/>
        <p:txBody>
          <a:bodyPr/>
          <a:lstStyle/>
          <a:p>
            <a:fld id="{87A12A5C-4330-4241-88FF-F2EE6603F1FB}" type="slidenum">
              <a:rPr lang="en-US" smtClean="0"/>
              <a:pPr/>
              <a:t>14</a:t>
            </a:fld>
            <a:endParaRPr lang="en-US"/>
          </a:p>
        </p:txBody>
      </p:sp>
    </p:spTree>
    <p:extLst>
      <p:ext uri="{BB962C8B-B14F-4D97-AF65-F5344CB8AC3E}">
        <p14:creationId xmlns:p14="http://schemas.microsoft.com/office/powerpoint/2010/main" val="35436442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a:t>
            </a:r>
            <a:r>
              <a:rPr lang="en-US" baseline="0" dirty="0" smtClean="0"/>
              <a:t> minute</a:t>
            </a:r>
          </a:p>
          <a:p>
            <a:endParaRPr lang="en-US" baseline="0" dirty="0" smtClean="0"/>
          </a:p>
          <a:p>
            <a:r>
              <a:rPr lang="en-US" baseline="0" dirty="0" smtClean="0"/>
              <a:t>The transition from code to markup is one of the most elegant things about Razor but there a few rules that are worth knowing about.  </a:t>
            </a:r>
          </a:p>
          <a:p>
            <a:endParaRPr lang="es-AR" baseline="0" dirty="0" smtClean="0"/>
          </a:p>
          <a:p>
            <a:r>
              <a:rPr lang="en-US" b="1" u="sng" baseline="0" noProof="0" dirty="0" smtClean="0"/>
              <a:t>Option</a:t>
            </a:r>
            <a:r>
              <a:rPr lang="es-AR" b="1" u="sng" baseline="0" dirty="0" smtClean="0"/>
              <a:t> 1:</a:t>
            </a:r>
            <a:endParaRPr lang="en-US" b="1" u="sng" baseline="0" dirty="0" smtClean="0"/>
          </a:p>
          <a:p>
            <a:pPr marL="0" indent="0">
              <a:buNone/>
            </a:pPr>
            <a:r>
              <a:rPr lang="en-US" baseline="0" dirty="0" smtClean="0"/>
              <a:t>Code is the primary citizen in a code block, not HTML.  This means the parser will always expect code unless it finds valid opening (and closing) tags. </a:t>
            </a:r>
            <a:r>
              <a:rPr lang="en-US" i="0" baseline="0" dirty="0" smtClean="0"/>
              <a:t>In the first option block you see that after the @{ a name variable is defined. No additional tag is necessary. </a:t>
            </a:r>
          </a:p>
          <a:p>
            <a:pPr marL="0" indent="0">
              <a:buNone/>
            </a:pPr>
            <a:r>
              <a:rPr lang="en-US" i="0" baseline="0" dirty="0" smtClean="0"/>
              <a:t>A &lt;div&gt; section tells Razor that what follows should be taken as literal. Then the @name indicates a variable that needs to be replaced with its value.</a:t>
            </a:r>
          </a:p>
          <a:p>
            <a:pPr marL="0" indent="0">
              <a:buNone/>
            </a:pPr>
            <a:endParaRPr lang="es-AR" baseline="0" dirty="0" smtClean="0"/>
          </a:p>
          <a:p>
            <a:pPr marL="0" indent="0">
              <a:buNone/>
            </a:pPr>
            <a:r>
              <a:rPr lang="en-US" b="1" u="sng" baseline="0" noProof="0" dirty="0" smtClean="0"/>
              <a:t>Option 2:</a:t>
            </a:r>
          </a:p>
          <a:p>
            <a:pPr marL="0" indent="0">
              <a:buNone/>
            </a:pPr>
            <a:r>
              <a:rPr lang="en-US" baseline="0" dirty="0" smtClean="0"/>
              <a:t>Similarly, to explicitly call out text in a code block as HTML, wrap it in a &lt;text&gt; tag</a:t>
            </a:r>
          </a:p>
          <a:p>
            <a:pPr marL="0" indent="0">
              <a:buNone/>
            </a:pPr>
            <a:endParaRPr lang="es-AR"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1" u="sng" baseline="0" noProof="0" dirty="0" smtClean="0"/>
              <a:t>Option 3:</a:t>
            </a:r>
          </a:p>
          <a:p>
            <a:pPr marL="0" indent="0">
              <a:buNone/>
            </a:pPr>
            <a:r>
              <a:rPr lang="en-US" baseline="0" dirty="0" smtClean="0"/>
              <a:t>Single line of output within markup can be denoted by @:</a:t>
            </a:r>
          </a:p>
          <a:p>
            <a:pPr marL="0" marR="0" indent="0" algn="l" defTabSz="914400" rtl="0" eaLnBrk="1" fontAlgn="auto" latinLnBrk="0" hangingPunct="1">
              <a:lnSpc>
                <a:spcPct val="100000"/>
              </a:lnSpc>
              <a:spcBef>
                <a:spcPts val="0"/>
              </a:spcBef>
              <a:spcAft>
                <a:spcPts val="0"/>
              </a:spcAft>
              <a:buClrTx/>
              <a:buSzTx/>
              <a:buFontTx/>
              <a:buNone/>
              <a:tabLst/>
              <a:defRPr/>
            </a:pPr>
            <a:r>
              <a:rPr lang="en-US" i="0" baseline="0" noProof="0" dirty="0" smtClean="0"/>
              <a:t>This option is useful when you don’t want to render an </a:t>
            </a:r>
            <a:r>
              <a:rPr lang="en-US" i="0" dirty="0" smtClean="0"/>
              <a:t>HTML element as part of the output. </a:t>
            </a:r>
            <a:endParaRPr lang="en-US" i="0" baseline="0" dirty="0" smtClean="0"/>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Extra Knowledge (Advanced):</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a:t>
            </a:r>
            <a:r>
              <a:rPr lang="en-US" baseline="0" dirty="0" smtClean="0"/>
              <a:t> Parser that understands Razor is itself a standalone assembly (</a:t>
            </a:r>
            <a:r>
              <a:rPr lang="en-US" dirty="0" smtClean="0"/>
              <a:t>System.Web.Razor.dll)</a:t>
            </a:r>
            <a:r>
              <a:rPr lang="en-US" baseline="0" dirty="0" smtClean="0"/>
              <a:t> which has no dependencies on ASP.NET which means you can use it to parse CSHTML/VBHTML files and produce C#/VB code in any .NET application.  </a:t>
            </a:r>
            <a:endParaRPr lang="en-US" dirty="0" smtClean="0"/>
          </a:p>
        </p:txBody>
      </p:sp>
      <p:sp>
        <p:nvSpPr>
          <p:cNvPr id="4" name="Slide Number Placeholder 3"/>
          <p:cNvSpPr>
            <a:spLocks noGrp="1"/>
          </p:cNvSpPr>
          <p:nvPr>
            <p:ph type="sldNum" sz="quarter" idx="10"/>
          </p:nvPr>
        </p:nvSpPr>
        <p:spPr/>
        <p:txBody>
          <a:bodyPr/>
          <a:lstStyle/>
          <a:p>
            <a:fld id="{D88053AA-761C-4194-BE5B-5E836C7C1428}" type="slidenum">
              <a:rPr lang="en-US" smtClean="0"/>
              <a:t>15</a:t>
            </a:fld>
            <a:endParaRPr lang="en-US"/>
          </a:p>
        </p:txBody>
      </p:sp>
    </p:spTree>
    <p:extLst>
      <p:ext uri="{BB962C8B-B14F-4D97-AF65-F5344CB8AC3E}">
        <p14:creationId xmlns:p14="http://schemas.microsoft.com/office/powerpoint/2010/main" val="7064572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16</a:t>
            </a:fld>
            <a:endParaRPr lang="en-US" dirty="0"/>
          </a:p>
        </p:txBody>
      </p:sp>
    </p:spTree>
    <p:extLst>
      <p:ext uri="{BB962C8B-B14F-4D97-AF65-F5344CB8AC3E}">
        <p14:creationId xmlns:p14="http://schemas.microsoft.com/office/powerpoint/2010/main" val="36551210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smtClean="0"/>
              <a:t>Estimated Time:</a:t>
            </a:r>
            <a:r>
              <a:rPr lang="en-US" dirty="0" smtClean="0"/>
              <a:t> 2 minutes</a:t>
            </a:r>
          </a:p>
          <a:p>
            <a:endParaRPr lang="en-US" dirty="0" smtClean="0"/>
          </a:p>
          <a:p>
            <a:r>
              <a:rPr lang="en-US" dirty="0" smtClean="0"/>
              <a:t>No matter which</a:t>
            </a:r>
            <a:r>
              <a:rPr lang="en-US" baseline="0" dirty="0" smtClean="0"/>
              <a:t> type of developer you are, you get the benefit of the ASP.NET Core runtime, which provides many useful modules that provide functionality that you are likely to need when creating web applications.  For example: Profile, Roles and Membership is important if you want to build in users and security around different parts of your website.</a:t>
            </a:r>
            <a:endParaRPr lang="en-US" dirty="0" smtClean="0"/>
          </a:p>
          <a:p>
            <a:endParaRPr lang="en-US" dirty="0" smtClean="0"/>
          </a:p>
          <a:p>
            <a:r>
              <a:rPr lang="en-US" dirty="0" smtClean="0"/>
              <a:t>[Build x 3]</a:t>
            </a:r>
          </a:p>
          <a:p>
            <a:endParaRPr lang="en-US" dirty="0" smtClean="0"/>
          </a:p>
          <a:p>
            <a:r>
              <a:rPr lang="en-US" dirty="0" smtClean="0"/>
              <a:t>ASP.NET</a:t>
            </a:r>
            <a:r>
              <a:rPr lang="en-US" baseline="0" dirty="0" smtClean="0"/>
              <a:t> Web Forms, ASP.NET MVC and ASP.NET Web Pages are three different approaches to building web applications on the server side with ASP.NET.  They all build on top of the same core runtime that provides them with the same powerful set of modules that web developers can leverage from within their web applications.  </a:t>
            </a:r>
          </a:p>
          <a:p>
            <a:endParaRPr lang="en-US" baseline="0" dirty="0" smtClean="0"/>
          </a:p>
          <a:p>
            <a:r>
              <a:rPr lang="en-US" dirty="0" smtClean="0"/>
              <a:t>ASP.NET Web Forms is great for developers coming from</a:t>
            </a:r>
            <a:r>
              <a:rPr lang="en-US" baseline="0" dirty="0" smtClean="0"/>
              <a:t> desktop application development where they are accustomed to controls, event-driven development and code-behind.  Despite not being concepts that are native to the web, Web Forms achieves this by abstracting away things like maintaining state, form posting and much more.  This ease of development means that developers relinquish a certain amount of control as Web Forms manages communication between the server and client on your behalf.</a:t>
            </a:r>
          </a:p>
          <a:p>
            <a:endParaRPr lang="en-US" baseline="0" dirty="0" smtClean="0"/>
          </a:p>
          <a:p>
            <a:r>
              <a:rPr lang="en-US" baseline="0" dirty="0" smtClean="0"/>
              <a:t>ASP.NET MVC, in contrast, is for developers that like to be in full control of the interactions between client and server and provides a more “raw” approach to what happens in the web application.  Due to its loosely coupled architecture, MVC is also very extensible with many places for developers to customize and plugin components as well write test code easily.</a:t>
            </a:r>
          </a:p>
          <a:p>
            <a:endParaRPr lang="en-US" baseline="0" dirty="0" smtClean="0"/>
          </a:p>
          <a:p>
            <a:r>
              <a:rPr lang="en-US" baseline="0" dirty="0" smtClean="0"/>
              <a:t>Developing in ASP.NET Web Pages is centered around inline code and is similar to PHP or classic ASP in that compilation of your application isn’t required (it is in </a:t>
            </a:r>
            <a:r>
              <a:rPr lang="en-US" baseline="0" dirty="0" err="1" smtClean="0"/>
              <a:t>WebForms</a:t>
            </a:r>
            <a:r>
              <a:rPr lang="en-US" baseline="0" dirty="0" smtClean="0"/>
              <a:t> and MVC).  It is designed to provide the simplest approach to building websites with the fewest number of concepts to learn.</a:t>
            </a:r>
          </a:p>
          <a:p>
            <a:endParaRPr lang="en-US" baseline="0" dirty="0" smtClean="0"/>
          </a:p>
          <a:p>
            <a:r>
              <a:rPr lang="en-US" baseline="0" dirty="0" smtClean="0"/>
              <a:t>[Build x 2]</a:t>
            </a:r>
          </a:p>
          <a:p>
            <a:endParaRPr lang="en-US" baseline="0" dirty="0" smtClean="0"/>
          </a:p>
          <a:p>
            <a:r>
              <a:rPr lang="en-US" baseline="0" dirty="0" smtClean="0"/>
              <a:t>When it comes to controlling the markup that is rendered to the client there are two view engines you may use.  The Web Forms view engine is shared by both Web Forms and MVC and uses the familiar &lt;% %&gt; syntax.  With ASP.NET MVC 3 and ASP.NET Web Pages Microsoft introduced the Razor View Engine which uses a different syntax centered around the @ symbol.  The Razor syntax uses fewer characters to achieve the same things in Web Forms and allows the developer to mix markup and code really easily.</a:t>
            </a:r>
          </a:p>
        </p:txBody>
      </p:sp>
      <p:sp>
        <p:nvSpPr>
          <p:cNvPr id="4" name="Slide Number Placeholder 3"/>
          <p:cNvSpPr>
            <a:spLocks noGrp="1"/>
          </p:cNvSpPr>
          <p:nvPr>
            <p:ph type="sldNum" sz="quarter" idx="10"/>
          </p:nvPr>
        </p:nvSpPr>
        <p:spPr/>
        <p:txBody>
          <a:bodyPr/>
          <a:lstStyle/>
          <a:p>
            <a:fld id="{87A12A5C-4330-4241-88FF-F2EE6603F1FB}" type="slidenum">
              <a:rPr lang="en-US" smtClean="0"/>
              <a:pPr/>
              <a:t>17</a:t>
            </a:fld>
            <a:endParaRPr lang="en-US"/>
          </a:p>
        </p:txBody>
      </p:sp>
    </p:spTree>
    <p:extLst>
      <p:ext uri="{BB962C8B-B14F-4D97-AF65-F5344CB8AC3E}">
        <p14:creationId xmlns:p14="http://schemas.microsoft.com/office/powerpoint/2010/main" val="5286784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u="sng" dirty="0" smtClean="0"/>
              <a:t>Estimated Time</a:t>
            </a:r>
            <a:r>
              <a:rPr lang="en-US" dirty="0" smtClean="0"/>
              <a:t>: 2 minutes</a:t>
            </a:r>
          </a:p>
          <a:p>
            <a:endParaRPr lang="en-US" dirty="0" smtClean="0"/>
          </a:p>
          <a:p>
            <a:r>
              <a:rPr lang="en-US" baseline="0" dirty="0" smtClean="0"/>
              <a:t>MVC is a design pattern that stands for Model-View-Controller. What is strives to do is separate the concerns of an application’s presentation layer by assigning specific roles to the three different components.</a:t>
            </a:r>
          </a:p>
          <a:p>
            <a:endParaRPr lang="en-US" baseline="0" dirty="0" smtClean="0"/>
          </a:p>
          <a:p>
            <a:r>
              <a:rPr lang="en-US" baseline="0" dirty="0" smtClean="0"/>
              <a:t>The Controller is responsible for handling all user input. Once input has been received, the Controller will perform any operations/actions it needs to, which might include interacting with the Model.  </a:t>
            </a:r>
          </a:p>
          <a:p>
            <a:endParaRPr lang="en-US" baseline="0" dirty="0" smtClean="0"/>
          </a:p>
          <a:p>
            <a:r>
              <a:rPr lang="en-US" baseline="0" dirty="0" smtClean="0"/>
              <a:t>The Model represents the data in the application. Once the Controller retrieves some model data and performs any work with the model, it constructs a presentation model that describes the model in terms the View can understand.</a:t>
            </a:r>
          </a:p>
          <a:p>
            <a:endParaRPr lang="en-US" baseline="0" dirty="0" smtClean="0"/>
          </a:p>
          <a:p>
            <a:r>
              <a:rPr lang="en-US" dirty="0" smtClean="0"/>
              <a:t>The View is</a:t>
            </a:r>
            <a:r>
              <a:rPr lang="en-US" baseline="0" dirty="0" smtClean="0"/>
              <a:t> the visual representation of the model. It presents the model data to the actual user in a way that is meaningful. In a web application, this would typically be HTML.</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18</a:t>
            </a:fld>
            <a:endParaRPr lang="en-US" dirty="0"/>
          </a:p>
        </p:txBody>
      </p:sp>
    </p:spTree>
    <p:extLst>
      <p:ext uri="{BB962C8B-B14F-4D97-AF65-F5344CB8AC3E}">
        <p14:creationId xmlns:p14="http://schemas.microsoft.com/office/powerpoint/2010/main" val="29674051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smtClean="0"/>
              <a:t>Estimated Time:</a:t>
            </a:r>
            <a:r>
              <a:rPr lang="en-US" dirty="0" smtClean="0"/>
              <a:t> 4 minutes</a:t>
            </a:r>
          </a:p>
          <a:p>
            <a:endParaRPr lang="en-US" dirty="0" smtClean="0"/>
          </a:p>
          <a:p>
            <a:r>
              <a:rPr lang="en-US" dirty="0" smtClean="0"/>
              <a:t>So</a:t>
            </a:r>
            <a:r>
              <a:rPr lang="en-US" baseline="0" dirty="0" smtClean="0"/>
              <a:t> what does MVC look like when implemented over the web?</a:t>
            </a:r>
          </a:p>
          <a:p>
            <a:endParaRPr lang="en-US" baseline="0" dirty="0" smtClean="0"/>
          </a:p>
          <a:p>
            <a:r>
              <a:rPr lang="en-US" baseline="0" dirty="0" smtClean="0"/>
              <a:t>When an HTTP request comes into the application it is mapped to a controller. Remember as we mentioned in the previous slide, in the MVC design pattern, the controller is the piece of the triad that handles all user input. In the case of a web application, user input is represented as HTTP requests </a:t>
            </a:r>
            <a:r>
              <a:rPr lang="en-US" b="1" baseline="0" dirty="0" smtClean="0"/>
              <a:t>[Advance Animation]</a:t>
            </a:r>
            <a:r>
              <a:rPr lang="en-US" baseline="0" dirty="0" smtClean="0"/>
              <a:t>.</a:t>
            </a:r>
          </a:p>
          <a:p>
            <a:endParaRPr lang="en-US" baseline="0" dirty="0" smtClean="0"/>
          </a:p>
          <a:p>
            <a:r>
              <a:rPr lang="en-US" baseline="0" dirty="0" smtClean="0"/>
              <a:t>Once the controller has received input, it performs whatever operations it needs to and then assembles a presentation model </a:t>
            </a:r>
            <a:r>
              <a:rPr lang="en-US" b="1" baseline="0" dirty="0" smtClean="0"/>
              <a:t>[Advance Animation]</a:t>
            </a:r>
            <a:r>
              <a:rPr lang="en-US" baseline="0" dirty="0" smtClean="0"/>
              <a:t>.</a:t>
            </a:r>
          </a:p>
          <a:p>
            <a:endParaRPr lang="en-US" baseline="0" dirty="0" smtClean="0"/>
          </a:p>
          <a:p>
            <a:r>
              <a:rPr lang="en-US" baseline="0" dirty="0" smtClean="0"/>
              <a:t>The controller then takes the model and passes it off to the view. Remember that the view is simply a visual representation of the model </a:t>
            </a:r>
            <a:r>
              <a:rPr lang="en-US" b="1" baseline="0" dirty="0" smtClean="0"/>
              <a:t>[Advance Animation]</a:t>
            </a:r>
            <a:r>
              <a:rPr lang="en-US" baseline="0" dirty="0" smtClean="0"/>
              <a:t>.</a:t>
            </a:r>
          </a:p>
          <a:p>
            <a:endParaRPr lang="en-US" baseline="0" dirty="0" smtClean="0"/>
          </a:p>
          <a:p>
            <a:r>
              <a:rPr lang="en-US" baseline="0" dirty="0" smtClean="0"/>
              <a:t>The view then “transforms” the model into whatever format it uses to represent it. In a web application, this would typically be HTML </a:t>
            </a:r>
            <a:r>
              <a:rPr lang="en-US" b="1" baseline="0" dirty="0" smtClean="0"/>
              <a:t>[Advance Animation]</a:t>
            </a:r>
            <a:r>
              <a:rPr lang="en-US" baseline="0" dirty="0" smtClean="0"/>
              <a:t>.</a:t>
            </a:r>
          </a:p>
          <a:p>
            <a:endParaRPr lang="en-US" baseline="0" dirty="0" smtClean="0"/>
          </a:p>
          <a:p>
            <a:r>
              <a:rPr lang="en-US" baseline="0" dirty="0" smtClean="0"/>
              <a:t>The view then serves the request by responding with its visual representation.</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19</a:t>
            </a:fld>
            <a:endParaRPr lang="en-US" dirty="0"/>
          </a:p>
        </p:txBody>
      </p:sp>
    </p:spTree>
    <p:extLst>
      <p:ext uri="{BB962C8B-B14F-4D97-AF65-F5344CB8AC3E}">
        <p14:creationId xmlns:p14="http://schemas.microsoft.com/office/powerpoint/2010/main" val="18788177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s-AR" dirty="0" err="1" smtClean="0"/>
              <a:t>The</a:t>
            </a:r>
            <a:r>
              <a:rPr lang="es-AR" dirty="0" smtClean="0"/>
              <a:t> </a:t>
            </a:r>
            <a:r>
              <a:rPr lang="es-AR" dirty="0" err="1" smtClean="0"/>
              <a:t>following</a:t>
            </a:r>
            <a:r>
              <a:rPr lang="es-AR" baseline="0" dirty="0" smtClean="0"/>
              <a:t> </a:t>
            </a:r>
            <a:r>
              <a:rPr lang="es-AR" baseline="0" dirty="0" err="1" smtClean="0"/>
              <a:t>table</a:t>
            </a:r>
            <a:r>
              <a:rPr lang="es-AR" baseline="0" dirty="0" smtClean="0"/>
              <a:t> shows </a:t>
            </a:r>
            <a:r>
              <a:rPr lang="es-AR" baseline="0" dirty="0" err="1" smtClean="0"/>
              <a:t>some</a:t>
            </a:r>
            <a:r>
              <a:rPr lang="es-AR" baseline="0" dirty="0" smtClean="0"/>
              <a:t> of </a:t>
            </a:r>
            <a:r>
              <a:rPr lang="es-AR" baseline="0" dirty="0" err="1" smtClean="0"/>
              <a:t>the</a:t>
            </a:r>
            <a:r>
              <a:rPr lang="es-AR" baseline="0" dirty="0" smtClean="0"/>
              <a:t> </a:t>
            </a:r>
            <a:r>
              <a:rPr lang="es-AR" baseline="0" dirty="0" err="1" smtClean="0"/>
              <a:t>dependency</a:t>
            </a:r>
            <a:r>
              <a:rPr lang="es-AR" baseline="0" dirty="0" smtClean="0"/>
              <a:t> </a:t>
            </a:r>
            <a:r>
              <a:rPr lang="es-AR" baseline="0" dirty="0" err="1" smtClean="0"/>
              <a:t>injection</a:t>
            </a:r>
            <a:r>
              <a:rPr lang="es-AR" baseline="0" dirty="0" smtClean="0"/>
              <a:t> </a:t>
            </a:r>
            <a:r>
              <a:rPr lang="es-AR" baseline="0" dirty="0" err="1" smtClean="0"/>
              <a:t>points</a:t>
            </a:r>
            <a:r>
              <a:rPr lang="es-AR" baseline="0" dirty="0" smtClean="0"/>
              <a:t> </a:t>
            </a:r>
            <a:r>
              <a:rPr lang="es-AR" baseline="0" dirty="0" err="1" smtClean="0"/>
              <a:t>supported</a:t>
            </a:r>
            <a:r>
              <a:rPr lang="es-AR" baseline="0" dirty="0" smtClean="0"/>
              <a:t>.</a:t>
            </a:r>
          </a:p>
          <a:p>
            <a:endParaRPr lang="es-AR" dirty="0"/>
          </a:p>
        </p:txBody>
      </p:sp>
      <p:sp>
        <p:nvSpPr>
          <p:cNvPr id="4" name="Slide Number Placeholder 3"/>
          <p:cNvSpPr>
            <a:spLocks noGrp="1"/>
          </p:cNvSpPr>
          <p:nvPr>
            <p:ph type="sldNum" sz="quarter" idx="10"/>
          </p:nvPr>
        </p:nvSpPr>
        <p:spPr/>
        <p:txBody>
          <a:bodyPr/>
          <a:lstStyle/>
          <a:p>
            <a:fld id="{E18F9282-D0A8-4FC3-8EA8-B416BA51AD58}" type="slidenum">
              <a:rPr lang="en-US" smtClean="0"/>
              <a:pPr/>
              <a:t>20</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smtClean="0">
                <a:solidFill>
                  <a:schemeClr val="tx1"/>
                </a:solidFill>
                <a:effectLst/>
                <a:latin typeface="+mn-lt"/>
                <a:ea typeface="+mn-ea"/>
                <a:cs typeface="+mn-cs"/>
              </a:rPr>
              <a:t>See </a:t>
            </a:r>
            <a:r>
              <a:rPr lang="en-US" sz="1200" kern="1200" dirty="0" smtClean="0">
                <a:solidFill>
                  <a:schemeClr val="tx1"/>
                </a:solidFill>
                <a:effectLst/>
                <a:latin typeface="+mn-lt"/>
                <a:ea typeface="+mn-ea"/>
                <a:cs typeface="+mn-cs"/>
              </a:rPr>
              <a:t>demo script</a:t>
            </a:r>
            <a:r>
              <a:rPr lang="en-US" sz="1200" kern="1200" baseline="0" dirty="0" smtClean="0">
                <a:solidFill>
                  <a:schemeClr val="tx1"/>
                </a:solidFill>
                <a:effectLst/>
                <a:latin typeface="+mn-lt"/>
                <a:ea typeface="+mn-ea"/>
                <a:cs typeface="+mn-cs"/>
              </a:rPr>
              <a:t> for details</a:t>
            </a:r>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87A12A5C-4330-4241-88FF-F2EE6603F1FB}" type="slidenum">
              <a:rPr lang="en-US" smtClean="0"/>
              <a:pPr/>
              <a:t>21</a:t>
            </a:fld>
            <a:endParaRPr lang="en-US"/>
          </a:p>
        </p:txBody>
      </p:sp>
    </p:spTree>
    <p:extLst>
      <p:ext uri="{BB962C8B-B14F-4D97-AF65-F5344CB8AC3E}">
        <p14:creationId xmlns:p14="http://schemas.microsoft.com/office/powerpoint/2010/main" val="33354176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22</a:t>
            </a:fld>
            <a:endParaRPr lang="en-US" dirty="0"/>
          </a:p>
        </p:txBody>
      </p:sp>
    </p:spTree>
    <p:extLst>
      <p:ext uri="{BB962C8B-B14F-4D97-AF65-F5344CB8AC3E}">
        <p14:creationId xmlns:p14="http://schemas.microsoft.com/office/powerpoint/2010/main" val="36551210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smtClean="0"/>
              <a:t>Estimated Time:</a:t>
            </a:r>
            <a:r>
              <a:rPr lang="en-US" dirty="0" smtClean="0"/>
              <a:t> 2 minutes</a:t>
            </a:r>
          </a:p>
          <a:p>
            <a:endParaRPr lang="en-US" dirty="0" smtClean="0"/>
          </a:p>
          <a:p>
            <a:r>
              <a:rPr lang="en-US" dirty="0" smtClean="0"/>
              <a:t>No matter which</a:t>
            </a:r>
            <a:r>
              <a:rPr lang="en-US" baseline="0" dirty="0" smtClean="0"/>
              <a:t> type of developer you are, you get the benefit of the ASP.NET Core runtime, which provides many useful modules that provide functionality that you are likely to need when creating web applications.  For example: Profile, Roles and Membership is important if you want to build in users and security around different parts of your website.</a:t>
            </a:r>
            <a:endParaRPr lang="en-US" dirty="0" smtClean="0"/>
          </a:p>
          <a:p>
            <a:endParaRPr lang="en-US" dirty="0" smtClean="0"/>
          </a:p>
          <a:p>
            <a:r>
              <a:rPr lang="en-US" dirty="0" smtClean="0"/>
              <a:t>[Build x 3]</a:t>
            </a:r>
          </a:p>
          <a:p>
            <a:endParaRPr lang="en-US" dirty="0" smtClean="0"/>
          </a:p>
          <a:p>
            <a:r>
              <a:rPr lang="en-US" dirty="0" smtClean="0"/>
              <a:t>ASP.NET</a:t>
            </a:r>
            <a:r>
              <a:rPr lang="en-US" baseline="0" dirty="0" smtClean="0"/>
              <a:t> Web Forms, ASP.NET MVC and ASP.NET Web Pages are three different approaches to building web applications on the server side with ASP.NET.  They all build on top of the same core runtime that provides them with the same powerful set of modules that web developers can leverage from within their web applications.  </a:t>
            </a:r>
          </a:p>
          <a:p>
            <a:endParaRPr lang="en-US" baseline="0" dirty="0" smtClean="0"/>
          </a:p>
          <a:p>
            <a:r>
              <a:rPr lang="en-US" dirty="0" smtClean="0"/>
              <a:t>ASP.NET Web Forms is great for developers coming from</a:t>
            </a:r>
            <a:r>
              <a:rPr lang="en-US" baseline="0" dirty="0" smtClean="0"/>
              <a:t> desktop application development where they are accustomed to controls, event-driven development and code-behind.  Despite not being concepts that are native to the web, Web Forms achieves this by abstracting away things like maintaining state, form posting and much more.  This ease of development means that developers relinquish a certain amount of control as Web Forms manages communication between the server and client on your behalf.</a:t>
            </a:r>
          </a:p>
          <a:p>
            <a:endParaRPr lang="en-US" baseline="0" dirty="0" smtClean="0"/>
          </a:p>
          <a:p>
            <a:r>
              <a:rPr lang="en-US" baseline="0" dirty="0" smtClean="0"/>
              <a:t>ASP.NET MVC, in contrast, is for developers that like to be in full control of the interactions between client and server and provides a more “raw” approach to what happens in the web application.  Due to its loosely coupled architecture, MVC is also very extensible with many places for developers to customize and plugin components as well write test code easily.</a:t>
            </a:r>
          </a:p>
          <a:p>
            <a:endParaRPr lang="en-US" baseline="0" dirty="0" smtClean="0"/>
          </a:p>
          <a:p>
            <a:r>
              <a:rPr lang="en-US" baseline="0" dirty="0" smtClean="0"/>
              <a:t>Developing in ASP.NET Web Pages is centered around inline code and is similar to PHP or classic ASP in that compilation of your application isn’t required (it is in </a:t>
            </a:r>
            <a:r>
              <a:rPr lang="en-US" baseline="0" dirty="0" err="1" smtClean="0"/>
              <a:t>WebForms</a:t>
            </a:r>
            <a:r>
              <a:rPr lang="en-US" baseline="0" dirty="0" smtClean="0"/>
              <a:t> and MVC).  It is designed to provide the simplest approach to building websites with the fewest number of concepts to learn.</a:t>
            </a:r>
          </a:p>
          <a:p>
            <a:endParaRPr lang="en-US" baseline="0" dirty="0" smtClean="0"/>
          </a:p>
          <a:p>
            <a:r>
              <a:rPr lang="en-US" baseline="0" dirty="0" smtClean="0"/>
              <a:t>[Build x 2]</a:t>
            </a:r>
          </a:p>
          <a:p>
            <a:endParaRPr lang="en-US" baseline="0" dirty="0" smtClean="0"/>
          </a:p>
          <a:p>
            <a:r>
              <a:rPr lang="en-US" baseline="0" dirty="0" smtClean="0"/>
              <a:t>When it comes to controlling the markup that is rendered to the client there are two view engines you may use.  The Web Forms view engine is shared by both Web Forms and MVC and uses the familiar &lt;% %&gt; syntax.  With ASP.NET MVC 3 and ASP.NET Web Pages Microsoft introduced the Razor View Engine which uses a different syntax centered around the @ symbol.  The Razor syntax uses fewer characters to achieve the same things in Web Forms and allows the developer to mix markup and code really easily.</a:t>
            </a:r>
          </a:p>
        </p:txBody>
      </p:sp>
      <p:sp>
        <p:nvSpPr>
          <p:cNvPr id="4" name="Slide Number Placeholder 3"/>
          <p:cNvSpPr>
            <a:spLocks noGrp="1"/>
          </p:cNvSpPr>
          <p:nvPr>
            <p:ph type="sldNum" sz="quarter" idx="10"/>
          </p:nvPr>
        </p:nvSpPr>
        <p:spPr/>
        <p:txBody>
          <a:bodyPr/>
          <a:lstStyle/>
          <a:p>
            <a:fld id="{87A12A5C-4330-4241-88FF-F2EE6603F1FB}" type="slidenum">
              <a:rPr lang="en-US" smtClean="0"/>
              <a:pPr/>
              <a:t>3</a:t>
            </a:fld>
            <a:endParaRPr lang="en-US"/>
          </a:p>
        </p:txBody>
      </p:sp>
    </p:spTree>
    <p:extLst>
      <p:ext uri="{BB962C8B-B14F-4D97-AF65-F5344CB8AC3E}">
        <p14:creationId xmlns:p14="http://schemas.microsoft.com/office/powerpoint/2010/main" val="5286784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smtClean="0"/>
              <a:t>Estimated Time:</a:t>
            </a:r>
            <a:r>
              <a:rPr lang="en-US" dirty="0" smtClean="0"/>
              <a:t> 2 minutes</a:t>
            </a:r>
          </a:p>
          <a:p>
            <a:endParaRPr lang="en-US" dirty="0" smtClean="0"/>
          </a:p>
          <a:p>
            <a:r>
              <a:rPr lang="en-US" dirty="0" smtClean="0"/>
              <a:t>No matter which</a:t>
            </a:r>
            <a:r>
              <a:rPr lang="en-US" baseline="0" dirty="0" smtClean="0"/>
              <a:t> type of developer you are, you get the benefit of the ASP.NET Core runtime, which provides many useful modules that provide functionality that you are likely to need when creating web applications.  For example: Profile, Roles and Membership is important if you want to build in users and security around different parts of your website.</a:t>
            </a:r>
            <a:endParaRPr lang="en-US" dirty="0" smtClean="0"/>
          </a:p>
          <a:p>
            <a:endParaRPr lang="en-US" dirty="0" smtClean="0"/>
          </a:p>
          <a:p>
            <a:r>
              <a:rPr lang="en-US" dirty="0" smtClean="0"/>
              <a:t>[Build x 3]</a:t>
            </a:r>
          </a:p>
          <a:p>
            <a:endParaRPr lang="en-US" dirty="0" smtClean="0"/>
          </a:p>
          <a:p>
            <a:r>
              <a:rPr lang="en-US" dirty="0" smtClean="0"/>
              <a:t>ASP.NET</a:t>
            </a:r>
            <a:r>
              <a:rPr lang="en-US" baseline="0" dirty="0" smtClean="0"/>
              <a:t> Web Forms, ASP.NET MVC and ASP.NET Web Pages are three different approaches to building web applications on the server side with ASP.NET.  They all build on top of the same core runtime that provides them with the same powerful set of modules that web developers can leverage from within their web applications.  </a:t>
            </a:r>
          </a:p>
          <a:p>
            <a:endParaRPr lang="en-US" baseline="0" dirty="0" smtClean="0"/>
          </a:p>
          <a:p>
            <a:r>
              <a:rPr lang="en-US" dirty="0" smtClean="0"/>
              <a:t>ASP.NET Web Forms is great for developers coming from</a:t>
            </a:r>
            <a:r>
              <a:rPr lang="en-US" baseline="0" dirty="0" smtClean="0"/>
              <a:t> desktop application development where they are accustomed to controls, event-driven development and code-behind.  Despite not being concepts that are native to the web, Web Forms achieves this by abstracting away things like maintaining state, form posting and much more.  This ease of development means that developers relinquish a certain amount of control as Web Forms manages communication between the server and client on your behalf.</a:t>
            </a:r>
          </a:p>
          <a:p>
            <a:endParaRPr lang="en-US" baseline="0" dirty="0" smtClean="0"/>
          </a:p>
          <a:p>
            <a:r>
              <a:rPr lang="en-US" baseline="0" dirty="0" smtClean="0"/>
              <a:t>ASP.NET MVC, in contrast, is for developers that like to be in full control of the interactions between client and server and provides a more “raw” approach to what happens in the web application.  Due to its loosely coupled architecture, MVC is also very extensible with many places for developers to customize and plugin components as well write test code easily.</a:t>
            </a:r>
          </a:p>
          <a:p>
            <a:endParaRPr lang="en-US" baseline="0" dirty="0" smtClean="0"/>
          </a:p>
          <a:p>
            <a:r>
              <a:rPr lang="en-US" baseline="0" dirty="0" smtClean="0"/>
              <a:t>Developing in ASP.NET Web Pages is centered around inline code and is similar to PHP or classic ASP in that compilation of your application isn’t required (it is in </a:t>
            </a:r>
            <a:r>
              <a:rPr lang="en-US" baseline="0" dirty="0" err="1" smtClean="0"/>
              <a:t>WebForms</a:t>
            </a:r>
            <a:r>
              <a:rPr lang="en-US" baseline="0" dirty="0" smtClean="0"/>
              <a:t> and MVC).  It is designed to provide the simplest approach to building websites with the fewest number of concepts to learn.</a:t>
            </a:r>
          </a:p>
          <a:p>
            <a:endParaRPr lang="en-US" baseline="0" dirty="0" smtClean="0"/>
          </a:p>
          <a:p>
            <a:r>
              <a:rPr lang="en-US" baseline="0" dirty="0" smtClean="0"/>
              <a:t>[Build x 2]</a:t>
            </a:r>
          </a:p>
          <a:p>
            <a:endParaRPr lang="en-US" baseline="0" dirty="0" smtClean="0"/>
          </a:p>
          <a:p>
            <a:r>
              <a:rPr lang="en-US" baseline="0" dirty="0" smtClean="0"/>
              <a:t>When it comes to controlling the markup that is rendered to the client there are two view engines you may use.  The Web Forms view engine is shared by both Web Forms and MVC and uses the familiar &lt;% %&gt; syntax.  With ASP.NET MVC 3 and ASP.NET Web Pages Microsoft introduced the Razor View Engine which uses a different syntax centered around the @ symbol.  The Razor syntax uses fewer characters to achieve the same things in Web Forms and allows the developer to mix markup and code really easily.</a:t>
            </a:r>
          </a:p>
        </p:txBody>
      </p:sp>
      <p:sp>
        <p:nvSpPr>
          <p:cNvPr id="4" name="Slide Number Placeholder 3"/>
          <p:cNvSpPr>
            <a:spLocks noGrp="1"/>
          </p:cNvSpPr>
          <p:nvPr>
            <p:ph type="sldNum" sz="quarter" idx="10"/>
          </p:nvPr>
        </p:nvSpPr>
        <p:spPr/>
        <p:txBody>
          <a:bodyPr/>
          <a:lstStyle/>
          <a:p>
            <a:fld id="{87A12A5C-4330-4241-88FF-F2EE6603F1FB}" type="slidenum">
              <a:rPr lang="en-US" smtClean="0"/>
              <a:pPr/>
              <a:t>23</a:t>
            </a:fld>
            <a:endParaRPr lang="en-US"/>
          </a:p>
        </p:txBody>
      </p:sp>
    </p:spTree>
    <p:extLst>
      <p:ext uri="{BB962C8B-B14F-4D97-AF65-F5344CB8AC3E}">
        <p14:creationId xmlns:p14="http://schemas.microsoft.com/office/powerpoint/2010/main" val="5286784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a:t>
            </a:r>
            <a:r>
              <a:rPr lang="en-US" baseline="0" dirty="0" smtClean="0"/>
              <a:t> minute</a:t>
            </a:r>
          </a:p>
          <a:p>
            <a:endParaRPr lang="en-US" baseline="0" dirty="0" smtClean="0"/>
          </a:p>
          <a:p>
            <a:r>
              <a:rPr lang="en-US" baseline="0" dirty="0" smtClean="0"/>
              <a:t>The transition from code to markup is one of the most elegant things about Razor but there a few rules that are worth knowing about.  </a:t>
            </a:r>
          </a:p>
          <a:p>
            <a:endParaRPr lang="es-AR" baseline="0" dirty="0" smtClean="0"/>
          </a:p>
          <a:p>
            <a:r>
              <a:rPr lang="en-US" b="1" u="sng" baseline="0" noProof="0" dirty="0" smtClean="0"/>
              <a:t>Option</a:t>
            </a:r>
            <a:r>
              <a:rPr lang="es-AR" b="1" u="sng" baseline="0" dirty="0" smtClean="0"/>
              <a:t> 1:</a:t>
            </a:r>
            <a:endParaRPr lang="en-US" b="1" u="sng" baseline="0" dirty="0" smtClean="0"/>
          </a:p>
          <a:p>
            <a:pPr marL="0" indent="0">
              <a:buNone/>
            </a:pPr>
            <a:r>
              <a:rPr lang="en-US" baseline="0" dirty="0" smtClean="0"/>
              <a:t>Code is the primary citizen in a code block, not HTML.  This means the parser will always expect code unless it finds valid opening (and closing) tags. </a:t>
            </a:r>
            <a:r>
              <a:rPr lang="en-US" i="0" baseline="0" dirty="0" smtClean="0"/>
              <a:t>In the first option block you see that after the @{ a name variable is defined. No additional tag is necessary. </a:t>
            </a:r>
          </a:p>
          <a:p>
            <a:pPr marL="0" indent="0">
              <a:buNone/>
            </a:pPr>
            <a:r>
              <a:rPr lang="en-US" i="0" baseline="0" dirty="0" smtClean="0"/>
              <a:t>A &lt;div&gt; section tells Razor that what follows should be taken as literal. Then the @name indicates a variable that needs to be replaced with its value.</a:t>
            </a:r>
          </a:p>
          <a:p>
            <a:pPr marL="0" indent="0">
              <a:buNone/>
            </a:pPr>
            <a:endParaRPr lang="es-AR" baseline="0" dirty="0" smtClean="0"/>
          </a:p>
          <a:p>
            <a:pPr marL="0" indent="0">
              <a:buNone/>
            </a:pPr>
            <a:r>
              <a:rPr lang="en-US" b="1" u="sng" baseline="0" noProof="0" dirty="0" smtClean="0"/>
              <a:t>Option 2:</a:t>
            </a:r>
          </a:p>
          <a:p>
            <a:pPr marL="0" indent="0">
              <a:buNone/>
            </a:pPr>
            <a:r>
              <a:rPr lang="en-US" baseline="0" dirty="0" smtClean="0"/>
              <a:t>Similarly, to explicitly call out text in a code block as HTML, wrap it in a &lt;text&gt; tag</a:t>
            </a:r>
          </a:p>
          <a:p>
            <a:pPr marL="0" indent="0">
              <a:buNone/>
            </a:pPr>
            <a:endParaRPr lang="es-AR"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1" u="sng" baseline="0" noProof="0" dirty="0" smtClean="0"/>
              <a:t>Option 3:</a:t>
            </a:r>
          </a:p>
          <a:p>
            <a:pPr marL="0" indent="0">
              <a:buNone/>
            </a:pPr>
            <a:r>
              <a:rPr lang="en-US" baseline="0" dirty="0" smtClean="0"/>
              <a:t>Single line of output within markup can be denoted by @:</a:t>
            </a:r>
          </a:p>
          <a:p>
            <a:pPr marL="0" marR="0" indent="0" algn="l" defTabSz="914400" rtl="0" eaLnBrk="1" fontAlgn="auto" latinLnBrk="0" hangingPunct="1">
              <a:lnSpc>
                <a:spcPct val="100000"/>
              </a:lnSpc>
              <a:spcBef>
                <a:spcPts val="0"/>
              </a:spcBef>
              <a:spcAft>
                <a:spcPts val="0"/>
              </a:spcAft>
              <a:buClrTx/>
              <a:buSzTx/>
              <a:buFontTx/>
              <a:buNone/>
              <a:tabLst/>
              <a:defRPr/>
            </a:pPr>
            <a:r>
              <a:rPr lang="en-US" i="0" baseline="0" noProof="0" dirty="0" smtClean="0"/>
              <a:t>This option is useful when you don’t want to render an </a:t>
            </a:r>
            <a:r>
              <a:rPr lang="en-US" i="0" dirty="0" smtClean="0"/>
              <a:t>HTML element as part of the output. </a:t>
            </a:r>
            <a:endParaRPr lang="en-US" i="0" baseline="0" dirty="0" smtClean="0"/>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Extra Knowledge (Advanced):</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a:t>
            </a:r>
            <a:r>
              <a:rPr lang="en-US" baseline="0" dirty="0" smtClean="0"/>
              <a:t> Parser that understands Razor is itself a standalone assembly (</a:t>
            </a:r>
            <a:r>
              <a:rPr lang="en-US" dirty="0" smtClean="0"/>
              <a:t>System.Web.Razor.dll)</a:t>
            </a:r>
            <a:r>
              <a:rPr lang="en-US" baseline="0" dirty="0" smtClean="0"/>
              <a:t> which has no dependencies on ASP.NET which means you can use it to parse CSHTML/VBHTML files and produce C#/VB code in any .NET application.  </a:t>
            </a:r>
            <a:endParaRPr lang="en-US" dirty="0" smtClean="0"/>
          </a:p>
        </p:txBody>
      </p:sp>
      <p:sp>
        <p:nvSpPr>
          <p:cNvPr id="4" name="Slide Number Placeholder 3"/>
          <p:cNvSpPr>
            <a:spLocks noGrp="1"/>
          </p:cNvSpPr>
          <p:nvPr>
            <p:ph type="sldNum" sz="quarter" idx="10"/>
          </p:nvPr>
        </p:nvSpPr>
        <p:spPr/>
        <p:txBody>
          <a:bodyPr/>
          <a:lstStyle/>
          <a:p>
            <a:fld id="{D88053AA-761C-4194-BE5B-5E836C7C1428}" type="slidenum">
              <a:rPr lang="en-US" smtClean="0"/>
              <a:t>25</a:t>
            </a:fld>
            <a:endParaRPr lang="en-US"/>
          </a:p>
        </p:txBody>
      </p:sp>
    </p:spTree>
    <p:extLst>
      <p:ext uri="{BB962C8B-B14F-4D97-AF65-F5344CB8AC3E}">
        <p14:creationId xmlns:p14="http://schemas.microsoft.com/office/powerpoint/2010/main" val="70645723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a:t>
            </a:r>
            <a:r>
              <a:rPr lang="en-US" baseline="0" dirty="0" smtClean="0"/>
              <a:t> minute</a:t>
            </a:r>
          </a:p>
          <a:p>
            <a:endParaRPr lang="en-US" baseline="0" dirty="0" smtClean="0"/>
          </a:p>
          <a:p>
            <a:r>
              <a:rPr lang="en-US" baseline="0" dirty="0" smtClean="0"/>
              <a:t>The transition from code to markup is one of the most elegant things about Razor but there a few rules that are worth knowing about.  </a:t>
            </a:r>
          </a:p>
          <a:p>
            <a:endParaRPr lang="es-AR" baseline="0" dirty="0" smtClean="0"/>
          </a:p>
          <a:p>
            <a:r>
              <a:rPr lang="en-US" b="1" u="sng" baseline="0" noProof="0" dirty="0" smtClean="0"/>
              <a:t>Option</a:t>
            </a:r>
            <a:r>
              <a:rPr lang="es-AR" b="1" u="sng" baseline="0" dirty="0" smtClean="0"/>
              <a:t> 1:</a:t>
            </a:r>
            <a:endParaRPr lang="en-US" b="1" u="sng" baseline="0" dirty="0" smtClean="0"/>
          </a:p>
          <a:p>
            <a:pPr marL="0" indent="0">
              <a:buNone/>
            </a:pPr>
            <a:r>
              <a:rPr lang="en-US" baseline="0" dirty="0" smtClean="0"/>
              <a:t>Code is the primary citizen in a code block, not HTML.  This means the parser will always expect code unless it finds valid opening (and closing) tags. </a:t>
            </a:r>
            <a:r>
              <a:rPr lang="en-US" i="0" baseline="0" dirty="0" smtClean="0"/>
              <a:t>In the first option block you see that after the @{ a name variable is defined. No additional tag is necessary. </a:t>
            </a:r>
          </a:p>
          <a:p>
            <a:pPr marL="0" indent="0">
              <a:buNone/>
            </a:pPr>
            <a:r>
              <a:rPr lang="en-US" i="0" baseline="0" dirty="0" smtClean="0"/>
              <a:t>A &lt;div&gt; section tells Razor that what follows should be taken as literal. Then the @name indicates a variable that needs to be replaced with its value.</a:t>
            </a:r>
          </a:p>
          <a:p>
            <a:pPr marL="0" indent="0">
              <a:buNone/>
            </a:pPr>
            <a:endParaRPr lang="es-AR" baseline="0" dirty="0" smtClean="0"/>
          </a:p>
          <a:p>
            <a:pPr marL="0" indent="0">
              <a:buNone/>
            </a:pPr>
            <a:r>
              <a:rPr lang="en-US" b="1" u="sng" baseline="0" noProof="0" dirty="0" smtClean="0"/>
              <a:t>Option 2:</a:t>
            </a:r>
          </a:p>
          <a:p>
            <a:pPr marL="0" indent="0">
              <a:buNone/>
            </a:pPr>
            <a:r>
              <a:rPr lang="en-US" baseline="0" dirty="0" smtClean="0"/>
              <a:t>Similarly, to explicitly call out text in a code block as HTML, wrap it in a &lt;text&gt; tag</a:t>
            </a:r>
          </a:p>
          <a:p>
            <a:pPr marL="0" indent="0">
              <a:buNone/>
            </a:pPr>
            <a:endParaRPr lang="es-AR"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1" u="sng" baseline="0" noProof="0" dirty="0" smtClean="0"/>
              <a:t>Option 3:</a:t>
            </a:r>
          </a:p>
          <a:p>
            <a:pPr marL="0" indent="0">
              <a:buNone/>
            </a:pPr>
            <a:r>
              <a:rPr lang="en-US" baseline="0" dirty="0" smtClean="0"/>
              <a:t>Single line of output within markup can be denoted by @:</a:t>
            </a:r>
          </a:p>
          <a:p>
            <a:pPr marL="0" marR="0" indent="0" algn="l" defTabSz="914400" rtl="0" eaLnBrk="1" fontAlgn="auto" latinLnBrk="0" hangingPunct="1">
              <a:lnSpc>
                <a:spcPct val="100000"/>
              </a:lnSpc>
              <a:spcBef>
                <a:spcPts val="0"/>
              </a:spcBef>
              <a:spcAft>
                <a:spcPts val="0"/>
              </a:spcAft>
              <a:buClrTx/>
              <a:buSzTx/>
              <a:buFontTx/>
              <a:buNone/>
              <a:tabLst/>
              <a:defRPr/>
            </a:pPr>
            <a:r>
              <a:rPr lang="en-US" i="0" baseline="0" noProof="0" dirty="0" smtClean="0"/>
              <a:t>This option is useful when you don’t want to render an </a:t>
            </a:r>
            <a:r>
              <a:rPr lang="en-US" i="0" dirty="0" smtClean="0"/>
              <a:t>HTML element as part of the output. </a:t>
            </a:r>
            <a:endParaRPr lang="en-US" i="0" baseline="0" dirty="0" smtClean="0"/>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Extra Knowledge (Advanced):</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a:t>
            </a:r>
            <a:r>
              <a:rPr lang="en-US" baseline="0" dirty="0" smtClean="0"/>
              <a:t> Parser that understands Razor is itself a standalone assembly (</a:t>
            </a:r>
            <a:r>
              <a:rPr lang="en-US" dirty="0" smtClean="0"/>
              <a:t>System.Web.Razor.dll)</a:t>
            </a:r>
            <a:r>
              <a:rPr lang="en-US" baseline="0" dirty="0" smtClean="0"/>
              <a:t> which has no dependencies on ASP.NET which means you can use it to parse CSHTML/VBHTML files and produce C#/VB code in any .NET application.  </a:t>
            </a:r>
            <a:endParaRPr lang="en-US" dirty="0" smtClean="0"/>
          </a:p>
        </p:txBody>
      </p:sp>
      <p:sp>
        <p:nvSpPr>
          <p:cNvPr id="4" name="Slide Number Placeholder 3"/>
          <p:cNvSpPr>
            <a:spLocks noGrp="1"/>
          </p:cNvSpPr>
          <p:nvPr>
            <p:ph type="sldNum" sz="quarter" idx="10"/>
          </p:nvPr>
        </p:nvSpPr>
        <p:spPr/>
        <p:txBody>
          <a:bodyPr/>
          <a:lstStyle/>
          <a:p>
            <a:fld id="{D88053AA-761C-4194-BE5B-5E836C7C1428}" type="slidenum">
              <a:rPr lang="en-US" smtClean="0"/>
              <a:t>26</a:t>
            </a:fld>
            <a:endParaRPr lang="en-US"/>
          </a:p>
        </p:txBody>
      </p:sp>
    </p:spTree>
    <p:extLst>
      <p:ext uri="{BB962C8B-B14F-4D97-AF65-F5344CB8AC3E}">
        <p14:creationId xmlns:p14="http://schemas.microsoft.com/office/powerpoint/2010/main" val="70645723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29</a:t>
            </a:fld>
            <a:endParaRPr lang="en-US" dirty="0"/>
          </a:p>
        </p:txBody>
      </p:sp>
    </p:spTree>
    <p:extLst>
      <p:ext uri="{BB962C8B-B14F-4D97-AF65-F5344CB8AC3E}">
        <p14:creationId xmlns:p14="http://schemas.microsoft.com/office/powerpoint/2010/main" val="3797108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30</a:t>
            </a:fld>
            <a:endParaRPr lang="en-US" dirty="0"/>
          </a:p>
        </p:txBody>
      </p:sp>
    </p:spTree>
    <p:extLst>
      <p:ext uri="{BB962C8B-B14F-4D97-AF65-F5344CB8AC3E}">
        <p14:creationId xmlns:p14="http://schemas.microsoft.com/office/powerpoint/2010/main" val="37900489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4</a:t>
            </a:fld>
            <a:endParaRPr lang="en-US" dirty="0"/>
          </a:p>
        </p:txBody>
      </p:sp>
    </p:spTree>
    <p:extLst>
      <p:ext uri="{BB962C8B-B14F-4D97-AF65-F5344CB8AC3E}">
        <p14:creationId xmlns:p14="http://schemas.microsoft.com/office/powerpoint/2010/main" val="36551210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smtClean="0"/>
              <a:t>Estimated Time:</a:t>
            </a:r>
            <a:r>
              <a:rPr lang="en-US" dirty="0" smtClean="0"/>
              <a:t> 2 minutes</a:t>
            </a:r>
          </a:p>
          <a:p>
            <a:endParaRPr lang="en-US" dirty="0" smtClean="0"/>
          </a:p>
          <a:p>
            <a:r>
              <a:rPr lang="en-US" dirty="0" smtClean="0"/>
              <a:t>No matter which</a:t>
            </a:r>
            <a:r>
              <a:rPr lang="en-US" baseline="0" dirty="0" smtClean="0"/>
              <a:t> type of developer you are, you get the benefit of the ASP.NET Core runtime, which provides many useful modules that provide functionality that you are likely to need when creating web applications.  For example: Profile, Roles and Membership is important if you want to build in users and security around different parts of your website.</a:t>
            </a:r>
            <a:endParaRPr lang="en-US" dirty="0" smtClean="0"/>
          </a:p>
          <a:p>
            <a:endParaRPr lang="en-US" dirty="0" smtClean="0"/>
          </a:p>
          <a:p>
            <a:r>
              <a:rPr lang="en-US" dirty="0" smtClean="0"/>
              <a:t>[Build x 3]</a:t>
            </a:r>
          </a:p>
          <a:p>
            <a:endParaRPr lang="en-US" dirty="0" smtClean="0"/>
          </a:p>
          <a:p>
            <a:r>
              <a:rPr lang="en-US" dirty="0" smtClean="0"/>
              <a:t>ASP.NET</a:t>
            </a:r>
            <a:r>
              <a:rPr lang="en-US" baseline="0" dirty="0" smtClean="0"/>
              <a:t> Web Forms, ASP.NET MVC and ASP.NET Web Pages are three different approaches to building web applications on the server side with ASP.NET.  They all build on top of the same core runtime that provides them with the same powerful set of modules that web developers can leverage from within their web applications.  </a:t>
            </a:r>
          </a:p>
          <a:p>
            <a:endParaRPr lang="en-US" baseline="0" dirty="0" smtClean="0"/>
          </a:p>
          <a:p>
            <a:r>
              <a:rPr lang="en-US" dirty="0" smtClean="0"/>
              <a:t>ASP.NET Web Forms is great for developers coming from</a:t>
            </a:r>
            <a:r>
              <a:rPr lang="en-US" baseline="0" dirty="0" smtClean="0"/>
              <a:t> desktop application development where they are accustomed to controls, event-driven development and code-behind.  Despite not being concepts that are native to the web, Web Forms achieves this by abstracting away things like maintaining state, form posting and much more.  This ease of development means that developers relinquish a certain amount of control as Web Forms manages communication between the server and client on your behalf.</a:t>
            </a:r>
          </a:p>
          <a:p>
            <a:endParaRPr lang="en-US" baseline="0" dirty="0" smtClean="0"/>
          </a:p>
          <a:p>
            <a:r>
              <a:rPr lang="en-US" baseline="0" dirty="0" smtClean="0"/>
              <a:t>ASP.NET MVC, in contrast, is for developers that like to be in full control of the interactions between client and server and provides a more “raw” approach to what happens in the web application.  Due to its loosely coupled architecture, MVC is also very extensible with many places for developers to customize and plugin components as well write test code easily.</a:t>
            </a:r>
          </a:p>
          <a:p>
            <a:endParaRPr lang="en-US" baseline="0" dirty="0" smtClean="0"/>
          </a:p>
          <a:p>
            <a:r>
              <a:rPr lang="en-US" baseline="0" dirty="0" smtClean="0"/>
              <a:t>Developing in ASP.NET Web Pages is centered around inline code and is similar to PHP or classic ASP in that compilation of your application isn’t required (it is in </a:t>
            </a:r>
            <a:r>
              <a:rPr lang="en-US" baseline="0" dirty="0" err="1" smtClean="0"/>
              <a:t>WebForms</a:t>
            </a:r>
            <a:r>
              <a:rPr lang="en-US" baseline="0" dirty="0" smtClean="0"/>
              <a:t> and MVC).  It is designed to provide the simplest approach to building websites with the fewest number of concepts to learn.</a:t>
            </a:r>
          </a:p>
          <a:p>
            <a:endParaRPr lang="en-US" baseline="0" dirty="0" smtClean="0"/>
          </a:p>
          <a:p>
            <a:r>
              <a:rPr lang="en-US" baseline="0" dirty="0" smtClean="0"/>
              <a:t>[Build x 2]</a:t>
            </a:r>
          </a:p>
          <a:p>
            <a:endParaRPr lang="en-US" baseline="0" dirty="0" smtClean="0"/>
          </a:p>
          <a:p>
            <a:r>
              <a:rPr lang="en-US" baseline="0" dirty="0" smtClean="0"/>
              <a:t>When it comes to controlling the markup that is rendered to the client there are two view engines you may use.  The Web Forms view engine is shared by both Web Forms and MVC and uses the familiar &lt;% %&gt; syntax.  With ASP.NET MVC 3 and ASP.NET Web Pages Microsoft introduced the Razor View Engine which uses a different syntax centered around the @ symbol.  The Razor syntax uses fewer characters to achieve the same things in Web Forms and allows the developer to mix markup and code really easily.</a:t>
            </a:r>
          </a:p>
        </p:txBody>
      </p:sp>
      <p:sp>
        <p:nvSpPr>
          <p:cNvPr id="4" name="Slide Number Placeholder 3"/>
          <p:cNvSpPr>
            <a:spLocks noGrp="1"/>
          </p:cNvSpPr>
          <p:nvPr>
            <p:ph type="sldNum" sz="quarter" idx="10"/>
          </p:nvPr>
        </p:nvSpPr>
        <p:spPr/>
        <p:txBody>
          <a:bodyPr/>
          <a:lstStyle/>
          <a:p>
            <a:fld id="{87A12A5C-4330-4241-88FF-F2EE6603F1FB}" type="slidenum">
              <a:rPr lang="en-US" smtClean="0"/>
              <a:pPr/>
              <a:t>5</a:t>
            </a:fld>
            <a:endParaRPr lang="en-US"/>
          </a:p>
        </p:txBody>
      </p:sp>
    </p:spTree>
    <p:extLst>
      <p:ext uri="{BB962C8B-B14F-4D97-AF65-F5344CB8AC3E}">
        <p14:creationId xmlns:p14="http://schemas.microsoft.com/office/powerpoint/2010/main" val="5286784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7</a:t>
            </a:fld>
            <a:endParaRPr lang="en-US" dirty="0"/>
          </a:p>
        </p:txBody>
      </p:sp>
    </p:spTree>
    <p:extLst>
      <p:ext uri="{BB962C8B-B14F-4D97-AF65-F5344CB8AC3E}">
        <p14:creationId xmlns:p14="http://schemas.microsoft.com/office/powerpoint/2010/main" val="36551210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smtClean="0"/>
              <a:t>Estimated Time:</a:t>
            </a:r>
            <a:r>
              <a:rPr lang="en-US" dirty="0" smtClean="0"/>
              <a:t> 2 minutes</a:t>
            </a:r>
          </a:p>
          <a:p>
            <a:endParaRPr lang="en-US" dirty="0" smtClean="0"/>
          </a:p>
          <a:p>
            <a:r>
              <a:rPr lang="en-US" dirty="0" smtClean="0"/>
              <a:t>No matter which</a:t>
            </a:r>
            <a:r>
              <a:rPr lang="en-US" baseline="0" dirty="0" smtClean="0"/>
              <a:t> type of developer you are, you get the benefit of the ASP.NET Core runtime, which provides many useful modules that provide functionality that you are likely to need when creating web applications.  For example: Profile, Roles and Membership is important if you want to build in users and security around different parts of your website.</a:t>
            </a:r>
            <a:endParaRPr lang="en-US" dirty="0" smtClean="0"/>
          </a:p>
          <a:p>
            <a:endParaRPr lang="en-US" dirty="0" smtClean="0"/>
          </a:p>
          <a:p>
            <a:r>
              <a:rPr lang="en-US" dirty="0" smtClean="0"/>
              <a:t>[Build x 3]</a:t>
            </a:r>
          </a:p>
          <a:p>
            <a:endParaRPr lang="en-US" dirty="0" smtClean="0"/>
          </a:p>
          <a:p>
            <a:r>
              <a:rPr lang="en-US" dirty="0" smtClean="0"/>
              <a:t>ASP.NET</a:t>
            </a:r>
            <a:r>
              <a:rPr lang="en-US" baseline="0" dirty="0" smtClean="0"/>
              <a:t> Web Forms, ASP.NET MVC and ASP.NET Web Pages are three different approaches to building web applications on the server side with ASP.NET.  They all build on top of the same core runtime that provides them with the same powerful set of modules that web developers can leverage from within their web applications.  </a:t>
            </a:r>
          </a:p>
          <a:p>
            <a:endParaRPr lang="en-US" baseline="0" dirty="0" smtClean="0"/>
          </a:p>
          <a:p>
            <a:r>
              <a:rPr lang="en-US" dirty="0" smtClean="0"/>
              <a:t>ASP.NET Web Forms is great for developers coming from</a:t>
            </a:r>
            <a:r>
              <a:rPr lang="en-US" baseline="0" dirty="0" smtClean="0"/>
              <a:t> desktop application development where they are accustomed to controls, event-driven development and code-behind.  Despite not being concepts that are native to the web, Web Forms achieves this by abstracting away things like maintaining state, form posting and much more.  This ease of development means that developers relinquish a certain amount of control as Web Forms manages communication between the server and client on your behalf.</a:t>
            </a:r>
          </a:p>
          <a:p>
            <a:endParaRPr lang="en-US" baseline="0" dirty="0" smtClean="0"/>
          </a:p>
          <a:p>
            <a:r>
              <a:rPr lang="en-US" baseline="0" dirty="0" smtClean="0"/>
              <a:t>ASP.NET MVC, in contrast, is for developers that like to be in full control of the interactions between client and server and provides a more “raw” approach to what happens in the web application.  Due to its loosely coupled architecture, MVC is also very extensible with many places for developers to customize and plugin components as well write test code easily.</a:t>
            </a:r>
          </a:p>
          <a:p>
            <a:endParaRPr lang="en-US" baseline="0" dirty="0" smtClean="0"/>
          </a:p>
          <a:p>
            <a:r>
              <a:rPr lang="en-US" baseline="0" dirty="0" smtClean="0"/>
              <a:t>Developing in ASP.NET Web Pages is centered around inline code and is similar to PHP or classic ASP in that compilation of your application isn’t required (it is in </a:t>
            </a:r>
            <a:r>
              <a:rPr lang="en-US" baseline="0" dirty="0" err="1" smtClean="0"/>
              <a:t>WebForms</a:t>
            </a:r>
            <a:r>
              <a:rPr lang="en-US" baseline="0" dirty="0" smtClean="0"/>
              <a:t> and MVC).  It is designed to provide the simplest approach to building websites with the fewest number of concepts to learn.</a:t>
            </a:r>
          </a:p>
          <a:p>
            <a:endParaRPr lang="en-US" baseline="0" dirty="0" smtClean="0"/>
          </a:p>
          <a:p>
            <a:r>
              <a:rPr lang="en-US" baseline="0" dirty="0" smtClean="0"/>
              <a:t>[Build x 2]</a:t>
            </a:r>
          </a:p>
          <a:p>
            <a:endParaRPr lang="en-US" baseline="0" dirty="0" smtClean="0"/>
          </a:p>
          <a:p>
            <a:r>
              <a:rPr lang="en-US" baseline="0" dirty="0" smtClean="0"/>
              <a:t>When it comes to controlling the markup that is rendered to the client there are two view engines you may use.  The Web Forms view engine is shared by both Web Forms and MVC and uses the familiar &lt;% %&gt; syntax.  With ASP.NET MVC 3 and ASP.NET Web Pages Microsoft introduced the Razor View Engine which uses a different syntax centered around the @ symbol.  The Razor syntax uses fewer characters to achieve the same things in Web Forms and allows the developer to mix markup and code really easily.</a:t>
            </a:r>
          </a:p>
        </p:txBody>
      </p:sp>
      <p:sp>
        <p:nvSpPr>
          <p:cNvPr id="4" name="Slide Number Placeholder 3"/>
          <p:cNvSpPr>
            <a:spLocks noGrp="1"/>
          </p:cNvSpPr>
          <p:nvPr>
            <p:ph type="sldNum" sz="quarter" idx="10"/>
          </p:nvPr>
        </p:nvSpPr>
        <p:spPr/>
        <p:txBody>
          <a:bodyPr/>
          <a:lstStyle/>
          <a:p>
            <a:fld id="{87A12A5C-4330-4241-88FF-F2EE6603F1FB}" type="slidenum">
              <a:rPr lang="en-US" smtClean="0"/>
              <a:pPr/>
              <a:t>8</a:t>
            </a:fld>
            <a:endParaRPr lang="en-US"/>
          </a:p>
        </p:txBody>
      </p:sp>
    </p:spTree>
    <p:extLst>
      <p:ext uri="{BB962C8B-B14F-4D97-AF65-F5344CB8AC3E}">
        <p14:creationId xmlns:p14="http://schemas.microsoft.com/office/powerpoint/2010/main" val="5286784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a:t>
            </a:r>
            <a:r>
              <a:rPr lang="en-US" baseline="0" dirty="0" smtClean="0"/>
              <a:t> minute</a:t>
            </a:r>
          </a:p>
          <a:p>
            <a:endParaRPr lang="en-US" baseline="0" dirty="0" smtClean="0"/>
          </a:p>
          <a:p>
            <a:r>
              <a:rPr lang="en-US" baseline="0" dirty="0" smtClean="0"/>
              <a:t>The transition from code to markup is one of the most elegant things about Razor but there a few rules that are worth knowing about.  </a:t>
            </a:r>
          </a:p>
          <a:p>
            <a:endParaRPr lang="es-AR" baseline="0" dirty="0" smtClean="0"/>
          </a:p>
          <a:p>
            <a:r>
              <a:rPr lang="en-US" b="1" u="sng" baseline="0" noProof="0" dirty="0" smtClean="0"/>
              <a:t>Option</a:t>
            </a:r>
            <a:r>
              <a:rPr lang="es-AR" b="1" u="sng" baseline="0" dirty="0" smtClean="0"/>
              <a:t> 1:</a:t>
            </a:r>
            <a:endParaRPr lang="en-US" b="1" u="sng" baseline="0" dirty="0" smtClean="0"/>
          </a:p>
          <a:p>
            <a:pPr marL="0" indent="0">
              <a:buNone/>
            </a:pPr>
            <a:r>
              <a:rPr lang="en-US" baseline="0" dirty="0" smtClean="0"/>
              <a:t>Code is the primary citizen in a code block, not HTML.  This means the parser will always expect code unless it finds valid opening (and closing) tags. </a:t>
            </a:r>
            <a:r>
              <a:rPr lang="en-US" i="0" baseline="0" dirty="0" smtClean="0"/>
              <a:t>In the first option block you see that after the @{ a name variable is defined. No additional tag is necessary. </a:t>
            </a:r>
          </a:p>
          <a:p>
            <a:pPr marL="0" indent="0">
              <a:buNone/>
            </a:pPr>
            <a:r>
              <a:rPr lang="en-US" i="0" baseline="0" dirty="0" smtClean="0"/>
              <a:t>A &lt;div&gt; section tells Razor that what follows should be taken as literal. Then the @name indicates a variable that needs to be replaced with its value.</a:t>
            </a:r>
          </a:p>
          <a:p>
            <a:pPr marL="0" indent="0">
              <a:buNone/>
            </a:pPr>
            <a:endParaRPr lang="es-AR" baseline="0" dirty="0" smtClean="0"/>
          </a:p>
          <a:p>
            <a:pPr marL="0" indent="0">
              <a:buNone/>
            </a:pPr>
            <a:r>
              <a:rPr lang="en-US" b="1" u="sng" baseline="0" noProof="0" dirty="0" smtClean="0"/>
              <a:t>Option 2:</a:t>
            </a:r>
          </a:p>
          <a:p>
            <a:pPr marL="0" indent="0">
              <a:buNone/>
            </a:pPr>
            <a:r>
              <a:rPr lang="en-US" baseline="0" dirty="0" smtClean="0"/>
              <a:t>Similarly, to explicitly call out text in a code block as HTML, wrap it in a &lt;text&gt; tag</a:t>
            </a:r>
          </a:p>
          <a:p>
            <a:pPr marL="0" indent="0">
              <a:buNone/>
            </a:pPr>
            <a:endParaRPr lang="es-AR"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1" u="sng" baseline="0" noProof="0" dirty="0" smtClean="0"/>
              <a:t>Option 3:</a:t>
            </a:r>
          </a:p>
          <a:p>
            <a:pPr marL="0" indent="0">
              <a:buNone/>
            </a:pPr>
            <a:r>
              <a:rPr lang="en-US" baseline="0" dirty="0" smtClean="0"/>
              <a:t>Single line of output within markup can be denoted by @:</a:t>
            </a:r>
          </a:p>
          <a:p>
            <a:pPr marL="0" marR="0" indent="0" algn="l" defTabSz="914400" rtl="0" eaLnBrk="1" fontAlgn="auto" latinLnBrk="0" hangingPunct="1">
              <a:lnSpc>
                <a:spcPct val="100000"/>
              </a:lnSpc>
              <a:spcBef>
                <a:spcPts val="0"/>
              </a:spcBef>
              <a:spcAft>
                <a:spcPts val="0"/>
              </a:spcAft>
              <a:buClrTx/>
              <a:buSzTx/>
              <a:buFontTx/>
              <a:buNone/>
              <a:tabLst/>
              <a:defRPr/>
            </a:pPr>
            <a:r>
              <a:rPr lang="en-US" i="0" baseline="0" noProof="0" dirty="0" smtClean="0"/>
              <a:t>This option is useful when you don’t want to render an </a:t>
            </a:r>
            <a:r>
              <a:rPr lang="en-US" i="0" dirty="0" smtClean="0"/>
              <a:t>HTML element as part of the output. </a:t>
            </a:r>
            <a:endParaRPr lang="en-US" i="0" baseline="0" dirty="0" smtClean="0"/>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Extra Knowledge (Advanced):</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a:t>
            </a:r>
            <a:r>
              <a:rPr lang="en-US" baseline="0" dirty="0" smtClean="0"/>
              <a:t> Parser that understands Razor is itself a standalone assembly (</a:t>
            </a:r>
            <a:r>
              <a:rPr lang="en-US" dirty="0" smtClean="0"/>
              <a:t>System.Web.Razor.dll)</a:t>
            </a:r>
            <a:r>
              <a:rPr lang="en-US" baseline="0" dirty="0" smtClean="0"/>
              <a:t> which has no dependencies on ASP.NET which means you can use it to parse CSHTML/VBHTML files and produce C#/VB code in any .NET application.  </a:t>
            </a:r>
            <a:endParaRPr lang="en-US" dirty="0" smtClean="0"/>
          </a:p>
        </p:txBody>
      </p:sp>
      <p:sp>
        <p:nvSpPr>
          <p:cNvPr id="4" name="Slide Number Placeholder 3"/>
          <p:cNvSpPr>
            <a:spLocks noGrp="1"/>
          </p:cNvSpPr>
          <p:nvPr>
            <p:ph type="sldNum" sz="quarter" idx="10"/>
          </p:nvPr>
        </p:nvSpPr>
        <p:spPr/>
        <p:txBody>
          <a:bodyPr/>
          <a:lstStyle/>
          <a:p>
            <a:fld id="{D88053AA-761C-4194-BE5B-5E836C7C1428}" type="slidenum">
              <a:rPr lang="en-US" smtClean="0"/>
              <a:t>9</a:t>
            </a:fld>
            <a:endParaRPr lang="en-US"/>
          </a:p>
        </p:txBody>
      </p:sp>
    </p:spTree>
    <p:extLst>
      <p:ext uri="{BB962C8B-B14F-4D97-AF65-F5344CB8AC3E}">
        <p14:creationId xmlns:p14="http://schemas.microsoft.com/office/powerpoint/2010/main" val="7064572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Estimate</a:t>
            </a:r>
            <a:r>
              <a:rPr lang="en-US" baseline="0" dirty="0" smtClean="0"/>
              <a:t>d Time: 3 minutes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[Potential</a:t>
            </a:r>
            <a:r>
              <a:rPr lang="en-US" baseline="0" dirty="0" smtClean="0"/>
              <a:t> Questions to ask the audience:]</a:t>
            </a: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en-US" baseline="0" dirty="0" smtClean="0"/>
              <a:t>Who is using raw SQL script today to access their database? Why?</a:t>
            </a: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en-US" baseline="0" dirty="0" smtClean="0"/>
              <a:t>Who is using stored procedures? Why?</a:t>
            </a: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en-US" baseline="0" dirty="0" smtClean="0"/>
              <a:t>Who is using ORM?</a:t>
            </a:r>
            <a:endParaRPr lang="en-US" dirty="0" smtClean="0"/>
          </a:p>
          <a:p>
            <a:endParaRPr lang="en-US" dirty="0" smtClean="0"/>
          </a:p>
          <a:p>
            <a:r>
              <a:rPr lang="en-US" baseline="0" dirty="0" smtClean="0"/>
              <a:t>For a long time in the history of programming, the data abstractions that represented the business objects were designed as database objects and were expressed in Entity-Relationship diagrams. This led to databases having great influence on the entity data model that was generated afterwards based on the existing database objects.</a:t>
            </a:r>
          </a:p>
          <a:p>
            <a:endParaRPr lang="en-US" baseline="0" dirty="0" smtClean="0"/>
          </a:p>
          <a:p>
            <a:r>
              <a:rPr lang="en-US" baseline="0" dirty="0" smtClean="0"/>
              <a:t>Then, software engineering evolved and the design focus was transmuted from the database to the software implementation. This lead to a whole new paradigm, where the entity data model were designed first, based on the user needs, and the database objects has to adapt to it.</a:t>
            </a:r>
          </a:p>
          <a:p>
            <a:endParaRPr lang="en-US" baseline="0" dirty="0" smtClean="0"/>
          </a:p>
          <a:p>
            <a:r>
              <a:rPr lang="en-US" baseline="0" dirty="0" smtClean="0"/>
              <a:t>The Entity Framework abstracts the database away from the application by providing sets of entities with which to work.  Instead of talking to the database, the application developer speaks “entities” and the framework manages all of the database communications on behalf of the developer.</a:t>
            </a:r>
          </a:p>
        </p:txBody>
      </p:sp>
      <p:sp>
        <p:nvSpPr>
          <p:cNvPr id="4" name="Slide Number Placeholder 3"/>
          <p:cNvSpPr>
            <a:spLocks noGrp="1"/>
          </p:cNvSpPr>
          <p:nvPr>
            <p:ph type="sldNum" sz="quarter" idx="10"/>
          </p:nvPr>
        </p:nvSpPr>
        <p:spPr/>
        <p:txBody>
          <a:bodyPr/>
          <a:lstStyle/>
          <a:p>
            <a:fld id="{E18F9282-D0A8-4FC3-8EA8-B416BA51AD58}" type="slidenum">
              <a:rPr lang="en-US" smtClean="0"/>
              <a:pPr/>
              <a:t>10</a:t>
            </a:fld>
            <a:endParaRPr lang="en-US"/>
          </a:p>
        </p:txBody>
      </p:sp>
    </p:spTree>
    <p:extLst>
      <p:ext uri="{BB962C8B-B14F-4D97-AF65-F5344CB8AC3E}">
        <p14:creationId xmlns:p14="http://schemas.microsoft.com/office/powerpoint/2010/main" val="10027381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12</a:t>
            </a:fld>
            <a:endParaRPr lang="en-US" dirty="0"/>
          </a:p>
        </p:txBody>
      </p:sp>
    </p:spTree>
    <p:extLst>
      <p:ext uri="{BB962C8B-B14F-4D97-AF65-F5344CB8AC3E}">
        <p14:creationId xmlns:p14="http://schemas.microsoft.com/office/powerpoint/2010/main" val="365512101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Master" Target="../slideMasters/slideMaster1.xml"/><Relationship Id="rId4" Type="http://schemas.microsoft.com/office/2007/relationships/hdphoto" Target="../media/hdphoto2.wdp"/></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113" y="2234114"/>
            <a:ext cx="8373521"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113" y="4612341"/>
            <a:ext cx="5454333"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grpSp>
        <p:nvGrpSpPr>
          <p:cNvPr id="5" name="Group 4"/>
          <p:cNvGrpSpPr/>
          <p:nvPr userDrawn="1"/>
        </p:nvGrpSpPr>
        <p:grpSpPr>
          <a:xfrm>
            <a:off x="519113" y="241940"/>
            <a:ext cx="2411374" cy="387798"/>
            <a:chOff x="517525" y="5956427"/>
            <a:chExt cx="1489796" cy="775597"/>
          </a:xfrm>
        </p:grpSpPr>
        <p:sp>
          <p:nvSpPr>
            <p:cNvPr id="6" name="TextBox 5"/>
            <p:cNvSpPr txBox="1"/>
            <p:nvPr userDrawn="1"/>
          </p:nvSpPr>
          <p:spPr>
            <a:xfrm>
              <a:off x="517525" y="5956427"/>
              <a:ext cx="1489796" cy="775597"/>
            </a:xfrm>
            <a:prstGeom prst="rect">
              <a:avLst/>
            </a:prstGeom>
            <a:noFill/>
          </p:spPr>
          <p:txBody>
            <a:bodyPr wrap="square" lIns="0" tIns="0" rIns="0" bIns="0" rtlCol="0">
              <a:spAutoFit/>
            </a:bodyPr>
            <a:lstStyle/>
            <a:p>
              <a:pPr marL="0" indent="0">
                <a:lnSpc>
                  <a:spcPct val="90000"/>
                </a:lnSpc>
                <a:spcBef>
                  <a:spcPct val="20000"/>
                </a:spcBef>
                <a:buSzPct val="80000"/>
                <a:buFont typeface="Arial" pitchFamily="34" charset="0"/>
                <a:buNone/>
              </a:pPr>
              <a:r>
                <a:rPr lang="en-US" sz="2800" dirty="0" smtClean="0">
                  <a:solidFill>
                    <a:schemeClr val="bg1">
                      <a:alpha val="99000"/>
                    </a:schemeClr>
                  </a:solidFill>
                </a:rPr>
                <a:t>Microsoft /web</a:t>
              </a:r>
              <a:endParaRPr lang="en-US" sz="2800" baseline="0" dirty="0">
                <a:solidFill>
                  <a:schemeClr val="bg1">
                    <a:alpha val="99000"/>
                  </a:schemeClr>
                </a:solidFill>
              </a:endParaRPr>
            </a:p>
          </p:txBody>
        </p:sp>
        <p:sp>
          <p:nvSpPr>
            <p:cNvPr id="8" name="Rectangle 7"/>
            <p:cNvSpPr/>
            <p:nvPr userDrawn="1"/>
          </p:nvSpPr>
          <p:spPr>
            <a:xfrm>
              <a:off x="1438350" y="6127087"/>
              <a:ext cx="35653" cy="76944"/>
            </a:xfrm>
            <a:prstGeom prst="rect">
              <a:avLst/>
            </a:prstGeom>
          </p:spPr>
          <p:txBody>
            <a:bodyPr wrap="none" lIns="0" tIns="0" rIns="0" bIns="0">
              <a:spAutoFit/>
            </a:bodyPr>
            <a:lstStyle/>
            <a:p>
              <a:r>
                <a:rPr lang="en-US" sz="500" baseline="0" dirty="0" smtClean="0">
                  <a:solidFill>
                    <a:schemeClr val="bg1">
                      <a:alpha val="99000"/>
                    </a:schemeClr>
                  </a:solidFill>
                </a:rPr>
                <a:t>®</a:t>
              </a:r>
              <a:endParaRPr lang="en-US" sz="500" baseline="0" dirty="0">
                <a:solidFill>
                  <a:schemeClr val="bg1">
                    <a:alpha val="99000"/>
                  </a:schemeClr>
                </a:solidFill>
              </a:endParaRPr>
            </a:p>
          </p:txBody>
        </p:sp>
      </p:grpSp>
    </p:spTree>
    <p:extLst>
      <p:ext uri="{BB962C8B-B14F-4D97-AF65-F5344CB8AC3E}">
        <p14:creationId xmlns:p14="http://schemas.microsoft.com/office/powerpoint/2010/main" val="2163483488"/>
      </p:ext>
    </p:extLst>
  </p:cSld>
  <p:clrMapOvr>
    <a:masterClrMapping/>
  </p:clrMapOvr>
  <p:transition>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1953" y="2008094"/>
            <a:ext cx="2269077"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821308525"/>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4572" y="2242931"/>
            <a:ext cx="3176914"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grpSp>
    </p:spTree>
    <p:extLst>
      <p:ext uri="{BB962C8B-B14F-4D97-AF65-F5344CB8AC3E}">
        <p14:creationId xmlns:p14="http://schemas.microsoft.com/office/powerpoint/2010/main" val="2433982393"/>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3609" y="1932604"/>
            <a:ext cx="3013332"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576417092"/>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2758" y="1905000"/>
            <a:ext cx="1277596"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861767610"/>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208" y="1905000"/>
            <a:ext cx="10693401"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grpSp>
        <p:nvGrpSpPr>
          <p:cNvPr id="4" name="Group 3"/>
          <p:cNvGrpSpPr/>
          <p:nvPr userDrawn="1"/>
        </p:nvGrpSpPr>
        <p:grpSpPr>
          <a:xfrm>
            <a:off x="9264689" y="6225727"/>
            <a:ext cx="2411374" cy="387798"/>
            <a:chOff x="517525" y="5956427"/>
            <a:chExt cx="1489796" cy="775597"/>
          </a:xfrm>
        </p:grpSpPr>
        <p:sp>
          <p:nvSpPr>
            <p:cNvPr id="5" name="TextBox 4"/>
            <p:cNvSpPr txBox="1"/>
            <p:nvPr userDrawn="1"/>
          </p:nvSpPr>
          <p:spPr>
            <a:xfrm>
              <a:off x="517525" y="5956427"/>
              <a:ext cx="1489796" cy="775597"/>
            </a:xfrm>
            <a:prstGeom prst="rect">
              <a:avLst/>
            </a:prstGeom>
            <a:noFill/>
          </p:spPr>
          <p:txBody>
            <a:bodyPr wrap="square" lIns="0" tIns="0" rIns="0" bIns="0" rtlCol="0">
              <a:spAutoFit/>
            </a:bodyPr>
            <a:lstStyle/>
            <a:p>
              <a:pPr marL="0" indent="0">
                <a:lnSpc>
                  <a:spcPct val="90000"/>
                </a:lnSpc>
                <a:spcBef>
                  <a:spcPct val="20000"/>
                </a:spcBef>
                <a:buSzPct val="80000"/>
                <a:buFont typeface="Arial" pitchFamily="34" charset="0"/>
                <a:buNone/>
              </a:pPr>
              <a:r>
                <a:rPr lang="en-US" sz="2800" dirty="0" smtClean="0">
                  <a:solidFill>
                    <a:schemeClr val="bg1">
                      <a:alpha val="99000"/>
                    </a:schemeClr>
                  </a:solidFill>
                </a:rPr>
                <a:t>Microsoft /web</a:t>
              </a:r>
              <a:endParaRPr lang="en-US" sz="2800" baseline="0" dirty="0">
                <a:solidFill>
                  <a:schemeClr val="bg1">
                    <a:alpha val="99000"/>
                  </a:schemeClr>
                </a:solidFill>
              </a:endParaRPr>
            </a:p>
          </p:txBody>
        </p:sp>
        <p:sp>
          <p:nvSpPr>
            <p:cNvPr id="6" name="Rectangle 5"/>
            <p:cNvSpPr/>
            <p:nvPr userDrawn="1"/>
          </p:nvSpPr>
          <p:spPr>
            <a:xfrm>
              <a:off x="1438350" y="6127087"/>
              <a:ext cx="35653" cy="76944"/>
            </a:xfrm>
            <a:prstGeom prst="rect">
              <a:avLst/>
            </a:prstGeom>
          </p:spPr>
          <p:txBody>
            <a:bodyPr wrap="none" lIns="0" tIns="0" rIns="0" bIns="0">
              <a:spAutoFit/>
            </a:bodyPr>
            <a:lstStyle/>
            <a:p>
              <a:r>
                <a:rPr lang="en-US" sz="500" baseline="0" dirty="0" smtClean="0">
                  <a:solidFill>
                    <a:schemeClr val="bg1">
                      <a:alpha val="99000"/>
                    </a:schemeClr>
                  </a:solidFill>
                </a:rPr>
                <a:t>®</a:t>
              </a:r>
              <a:endParaRPr lang="en-US" sz="500" baseline="0" dirty="0">
                <a:solidFill>
                  <a:schemeClr val="bg1">
                    <a:alpha val="99000"/>
                  </a:schemeClr>
                </a:solidFill>
              </a:endParaRPr>
            </a:p>
          </p:txBody>
        </p:sp>
      </p:grpSp>
    </p:spTree>
    <p:extLst>
      <p:ext uri="{BB962C8B-B14F-4D97-AF65-F5344CB8AC3E}">
        <p14:creationId xmlns:p14="http://schemas.microsoft.com/office/powerpoint/2010/main" val="3900536183"/>
      </p:ext>
    </p:extLst>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1174" y="3140274"/>
            <a:ext cx="3546476" cy="577452"/>
          </a:xfrm>
          <a:prstGeom prst="rect">
            <a:avLst/>
          </a:prstGeom>
          <a:noFill/>
          <a:ln>
            <a:noFill/>
          </a:ln>
        </p:spPr>
      </p:pic>
      <p:sp>
        <p:nvSpPr>
          <p:cNvPr id="3" name="Text Box 3"/>
          <p:cNvSpPr txBox="1">
            <a:spLocks noChangeArrowheads="1"/>
          </p:cNvSpPr>
          <p:nvPr userDrawn="1"/>
        </p:nvSpPr>
        <p:spPr bwMode="blackWhite">
          <a:xfrm>
            <a:off x="507868" y="6083573"/>
            <a:ext cx="1117309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chemeClr val="bg1">
                    <a:alpha val="99000"/>
                  </a:schemeClr>
                </a:solidFill>
                <a:latin typeface="Segoe UI" pitchFamily="34" charset="0"/>
                <a:cs typeface="Arial" charset="0"/>
              </a:rPr>
              <a:t>© </a:t>
            </a:r>
            <a:r>
              <a:rPr lang="en-US" sz="700" dirty="0" smtClean="0">
                <a:solidFill>
                  <a:schemeClr val="bg1">
                    <a:alpha val="99000"/>
                  </a:schemeClr>
                </a:solidFill>
                <a:latin typeface="Segoe UI" pitchFamily="34" charset="0"/>
                <a:cs typeface="Arial" charset="0"/>
              </a:rPr>
              <a:t>2012 Microsoft </a:t>
            </a:r>
            <a:r>
              <a:rPr lang="en-US" sz="700" dirty="0">
                <a:solidFill>
                  <a:schemeClr val="bg1">
                    <a:alpha val="99000"/>
                  </a:schemeClr>
                </a:solidFill>
                <a:latin typeface="Segoe UI" pitchFamily="34" charset="0"/>
                <a:cs typeface="Arial" charset="0"/>
              </a:rPr>
              <a:t>Corporation. All rights reserved. Microsoft, Windows, Windows Vista and other product names are or may be registered trademarks and/or trademarks in the U.S. and/or other countries.</a:t>
            </a:r>
          </a:p>
          <a:p>
            <a:pPr algn="ctr" defTabSz="914099" eaLnBrk="0" hangingPunct="0"/>
            <a:r>
              <a:rPr lang="en-US" sz="700" dirty="0">
                <a:solidFill>
                  <a:schemeClr val="bg1">
                    <a:alpha val="99000"/>
                  </a:schemeClr>
                </a:solidFill>
                <a:latin typeface="Segoe UI" pitchFamily="34" charset="0"/>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solidFill>
                  <a:schemeClr val="bg1">
                    <a:alpha val="99000"/>
                  </a:schemeClr>
                </a:solidFill>
                <a:latin typeface="Segoe UI" pitchFamily="34" charset="0"/>
                <a:cs typeface="Arial" charset="0"/>
              </a:rPr>
              <a:t>MICROSOFT </a:t>
            </a:r>
            <a:r>
              <a:rPr lang="en-US" sz="700" dirty="0">
                <a:solidFill>
                  <a:schemeClr val="bg1">
                    <a:alpha val="99000"/>
                  </a:schemeClr>
                </a:solidFill>
                <a:latin typeface="Segoe UI" pitchFamily="34" charset="0"/>
                <a:cs typeface="Arial" charset="0"/>
              </a:rPr>
              <a:t>MAKES NO WARRANTIES, EXPRESS, IMPLIED OR STATUTORY, AS TO THE INFORMATION IN THIS PRESENTATION.</a:t>
            </a:r>
          </a:p>
        </p:txBody>
      </p:sp>
    </p:spTree>
    <p:extLst>
      <p:ext uri="{BB962C8B-B14F-4D97-AF65-F5344CB8AC3E}">
        <p14:creationId xmlns:p14="http://schemas.microsoft.com/office/powerpoint/2010/main" val="2549922664"/>
      </p:ext>
    </p:extLst>
  </p:cSld>
  <p:clrMapOvr>
    <a:masterClrMapping/>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764" y="2892710"/>
            <a:ext cx="11228440"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763" y="4343400"/>
            <a:ext cx="7513637"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708" y="6364651"/>
            <a:ext cx="1595652" cy="268366"/>
          </a:xfrm>
          <a:prstGeom prst="rect">
            <a:avLst/>
          </a:prstGeom>
          <a:noFill/>
          <a:ln>
            <a:noFill/>
          </a:ln>
        </p:spPr>
      </p:pic>
      <p:grpSp>
        <p:nvGrpSpPr>
          <p:cNvPr id="6" name="Group 5"/>
          <p:cNvGrpSpPr/>
          <p:nvPr userDrawn="1"/>
        </p:nvGrpSpPr>
        <p:grpSpPr>
          <a:xfrm>
            <a:off x="519113" y="241940"/>
            <a:ext cx="2411374" cy="387798"/>
            <a:chOff x="517525" y="5956427"/>
            <a:chExt cx="1489796" cy="775597"/>
          </a:xfrm>
        </p:grpSpPr>
        <p:sp>
          <p:nvSpPr>
            <p:cNvPr id="8" name="TextBox 7"/>
            <p:cNvSpPr txBox="1"/>
            <p:nvPr userDrawn="1"/>
          </p:nvSpPr>
          <p:spPr>
            <a:xfrm>
              <a:off x="517525" y="5956427"/>
              <a:ext cx="1489796" cy="775597"/>
            </a:xfrm>
            <a:prstGeom prst="rect">
              <a:avLst/>
            </a:prstGeom>
            <a:noFill/>
          </p:spPr>
          <p:txBody>
            <a:bodyPr wrap="square" lIns="0" tIns="0" rIns="0" bIns="0" rtlCol="0">
              <a:spAutoFit/>
            </a:bodyPr>
            <a:lstStyle/>
            <a:p>
              <a:pPr marL="0" indent="0">
                <a:lnSpc>
                  <a:spcPct val="90000"/>
                </a:lnSpc>
                <a:spcBef>
                  <a:spcPct val="20000"/>
                </a:spcBef>
                <a:buSzPct val="80000"/>
                <a:buFont typeface="Arial" pitchFamily="34" charset="0"/>
                <a:buNone/>
              </a:pPr>
              <a:r>
                <a:rPr lang="en-US" sz="2800" dirty="0" smtClean="0">
                  <a:solidFill>
                    <a:schemeClr val="bg1">
                      <a:alpha val="99000"/>
                    </a:schemeClr>
                  </a:solidFill>
                </a:rPr>
                <a:t>Microsoft /web</a:t>
              </a:r>
              <a:endParaRPr lang="en-US" sz="2800" baseline="0" dirty="0">
                <a:solidFill>
                  <a:schemeClr val="bg1">
                    <a:alpha val="99000"/>
                  </a:schemeClr>
                </a:solidFill>
              </a:endParaRPr>
            </a:p>
          </p:txBody>
        </p:sp>
        <p:sp>
          <p:nvSpPr>
            <p:cNvPr id="9" name="Rectangle 8"/>
            <p:cNvSpPr/>
            <p:nvPr userDrawn="1"/>
          </p:nvSpPr>
          <p:spPr>
            <a:xfrm>
              <a:off x="1438350" y="6127087"/>
              <a:ext cx="35653" cy="76944"/>
            </a:xfrm>
            <a:prstGeom prst="rect">
              <a:avLst/>
            </a:prstGeom>
          </p:spPr>
          <p:txBody>
            <a:bodyPr wrap="none" lIns="0" tIns="0" rIns="0" bIns="0">
              <a:spAutoFit/>
            </a:bodyPr>
            <a:lstStyle/>
            <a:p>
              <a:r>
                <a:rPr lang="en-US" sz="500" baseline="0" dirty="0" smtClean="0">
                  <a:solidFill>
                    <a:schemeClr val="bg1">
                      <a:alpha val="99000"/>
                    </a:schemeClr>
                  </a:solidFill>
                </a:rPr>
                <a:t>®</a:t>
              </a:r>
              <a:endParaRPr lang="en-US" sz="500" baseline="0" dirty="0">
                <a:solidFill>
                  <a:schemeClr val="bg1">
                    <a:alpha val="99000"/>
                  </a:schemeClr>
                </a:solidFill>
              </a:endParaRPr>
            </a:p>
          </p:txBody>
        </p:sp>
      </p:grpSp>
    </p:spTree>
    <p:extLst>
      <p:ext uri="{BB962C8B-B14F-4D97-AF65-F5344CB8AC3E}">
        <p14:creationId xmlns:p14="http://schemas.microsoft.com/office/powerpoint/2010/main" val="3517780638"/>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2" y="1447799"/>
            <a:ext cx="11149013"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73929649"/>
      </p:ext>
    </p:extLst>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2" y="1447799"/>
            <a:ext cx="11149013"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6"/>
            <a:ext cx="12188826"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22896729"/>
      </p:ext>
    </p:extLst>
  </p:cSld>
  <p:clrMapOvr>
    <a:masterClrMapping/>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519114" y="1905000"/>
            <a:ext cx="11149012" cy="4344988"/>
          </a:xfrm>
        </p:spPr>
        <p:txBody>
          <a:bodyPr/>
          <a:lstStyle>
            <a:lvl1pPr>
              <a:lnSpc>
                <a:spcPct val="90000"/>
              </a:lnSpc>
              <a:defRPr sz="2400"/>
            </a:lvl1pPr>
            <a:lvl2pPr>
              <a:lnSpc>
                <a:spcPct val="90000"/>
              </a:lnSpc>
              <a:defRPr sz="2000"/>
            </a:lvl2pPr>
            <a:lvl3pPr>
              <a:lnSpc>
                <a:spcPct val="90000"/>
              </a:lnSpc>
              <a:defRPr sz="1800"/>
            </a:lvl3pPr>
            <a:lvl4pPr>
              <a:lnSpc>
                <a:spcPct val="90000"/>
              </a:lnSpc>
              <a:defRPr sz="1800"/>
            </a:lvl4pPr>
            <a:lvl5pPr>
              <a:lnSpc>
                <a:spcPct val="90000"/>
              </a:lnSpc>
              <a:defRPr sz="18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078997337"/>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grpSp>
        <p:nvGrpSpPr>
          <p:cNvPr id="6" name="Group 5"/>
          <p:cNvGrpSpPr/>
          <p:nvPr userDrawn="1"/>
        </p:nvGrpSpPr>
        <p:grpSpPr>
          <a:xfrm>
            <a:off x="517525" y="6335971"/>
            <a:ext cx="1768475" cy="276999"/>
            <a:chOff x="517525" y="5956427"/>
            <a:chExt cx="1768475" cy="276999"/>
          </a:xfrm>
        </p:grpSpPr>
        <p:sp>
          <p:nvSpPr>
            <p:cNvPr id="7" name="TextBox 6"/>
            <p:cNvSpPr txBox="1"/>
            <p:nvPr userDrawn="1"/>
          </p:nvSpPr>
          <p:spPr>
            <a:xfrm>
              <a:off x="517525" y="5956427"/>
              <a:ext cx="1768475" cy="276999"/>
            </a:xfrm>
            <a:prstGeom prst="rect">
              <a:avLst/>
            </a:prstGeom>
            <a:noFill/>
          </p:spPr>
          <p:txBody>
            <a:bodyPr wrap="square" lIns="0" tIns="0" rIns="0" bIns="0" rtlCol="0">
              <a:spAutoFit/>
            </a:bodyPr>
            <a:lstStyle/>
            <a:p>
              <a:pPr marL="0" indent="0">
                <a:lnSpc>
                  <a:spcPct val="90000"/>
                </a:lnSpc>
                <a:spcBef>
                  <a:spcPct val="20000"/>
                </a:spcBef>
                <a:buSzPct val="80000"/>
                <a:buFont typeface="Arial" pitchFamily="34" charset="0"/>
                <a:buNone/>
              </a:pPr>
              <a:r>
                <a:rPr lang="en-US" sz="2000" dirty="0" smtClean="0">
                  <a:solidFill>
                    <a:schemeClr val="tx1">
                      <a:lumMod val="50000"/>
                      <a:lumOff val="50000"/>
                    </a:schemeClr>
                  </a:solidFill>
                </a:rPr>
                <a:t>Microsoft /web</a:t>
              </a:r>
              <a:endParaRPr lang="en-US" sz="2000" baseline="0" dirty="0">
                <a:solidFill>
                  <a:schemeClr val="tx1">
                    <a:lumMod val="50000"/>
                    <a:lumOff val="50000"/>
                  </a:schemeClr>
                </a:solidFill>
              </a:endParaRPr>
            </a:p>
          </p:txBody>
        </p:sp>
        <p:sp>
          <p:nvSpPr>
            <p:cNvPr id="8" name="Rectangle 7"/>
            <p:cNvSpPr/>
            <p:nvPr userDrawn="1"/>
          </p:nvSpPr>
          <p:spPr>
            <a:xfrm>
              <a:off x="1585619" y="6016777"/>
              <a:ext cx="44884" cy="61555"/>
            </a:xfrm>
            <a:prstGeom prst="rect">
              <a:avLst/>
            </a:prstGeom>
          </p:spPr>
          <p:txBody>
            <a:bodyPr wrap="none" lIns="0" tIns="0" rIns="0" bIns="0">
              <a:spAutoFit/>
            </a:bodyPr>
            <a:lstStyle/>
            <a:p>
              <a:r>
                <a:rPr lang="en-US" sz="400" baseline="0" dirty="0" smtClean="0">
                  <a:solidFill>
                    <a:schemeClr val="tx1">
                      <a:lumMod val="50000"/>
                      <a:lumOff val="50000"/>
                    </a:schemeClr>
                  </a:solidFill>
                </a:rPr>
                <a:t>®</a:t>
              </a:r>
              <a:endParaRPr lang="en-US" sz="400" baseline="0" dirty="0">
                <a:solidFill>
                  <a:schemeClr val="tx1">
                    <a:lumMod val="50000"/>
                    <a:lumOff val="50000"/>
                  </a:schemeClr>
                </a:solidFill>
              </a:endParaRPr>
            </a:p>
          </p:txBody>
        </p:sp>
      </p:grpSp>
    </p:spTree>
    <p:extLst>
      <p:ext uri="{BB962C8B-B14F-4D97-AF65-F5344CB8AC3E}">
        <p14:creationId xmlns:p14="http://schemas.microsoft.com/office/powerpoint/2010/main" val="505028237"/>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grpSp>
        <p:nvGrpSpPr>
          <p:cNvPr id="6" name="Group 5"/>
          <p:cNvGrpSpPr/>
          <p:nvPr userDrawn="1"/>
        </p:nvGrpSpPr>
        <p:grpSpPr>
          <a:xfrm>
            <a:off x="517525" y="6335971"/>
            <a:ext cx="1768475" cy="276999"/>
            <a:chOff x="517525" y="5956427"/>
            <a:chExt cx="1768475" cy="276999"/>
          </a:xfrm>
        </p:grpSpPr>
        <p:sp>
          <p:nvSpPr>
            <p:cNvPr id="7" name="TextBox 6"/>
            <p:cNvSpPr txBox="1"/>
            <p:nvPr userDrawn="1"/>
          </p:nvSpPr>
          <p:spPr>
            <a:xfrm>
              <a:off x="517525" y="5956427"/>
              <a:ext cx="1768475" cy="276999"/>
            </a:xfrm>
            <a:prstGeom prst="rect">
              <a:avLst/>
            </a:prstGeom>
            <a:noFill/>
          </p:spPr>
          <p:txBody>
            <a:bodyPr wrap="square" lIns="0" tIns="0" rIns="0" bIns="0" rtlCol="0">
              <a:spAutoFit/>
            </a:bodyPr>
            <a:lstStyle/>
            <a:p>
              <a:pPr marL="0" indent="0">
                <a:lnSpc>
                  <a:spcPct val="90000"/>
                </a:lnSpc>
                <a:spcBef>
                  <a:spcPct val="20000"/>
                </a:spcBef>
                <a:buSzPct val="80000"/>
                <a:buFont typeface="Arial" pitchFamily="34" charset="0"/>
                <a:buNone/>
              </a:pPr>
              <a:r>
                <a:rPr lang="en-US" sz="2000" dirty="0" smtClean="0">
                  <a:solidFill>
                    <a:schemeClr val="tx1">
                      <a:lumMod val="50000"/>
                      <a:lumOff val="50000"/>
                    </a:schemeClr>
                  </a:solidFill>
                </a:rPr>
                <a:t>Microsoft /web</a:t>
              </a:r>
              <a:endParaRPr lang="en-US" sz="2000" baseline="0" dirty="0">
                <a:solidFill>
                  <a:schemeClr val="tx1">
                    <a:lumMod val="50000"/>
                    <a:lumOff val="50000"/>
                  </a:schemeClr>
                </a:solidFill>
              </a:endParaRPr>
            </a:p>
          </p:txBody>
        </p:sp>
        <p:sp>
          <p:nvSpPr>
            <p:cNvPr id="8" name="Rectangle 7"/>
            <p:cNvSpPr/>
            <p:nvPr userDrawn="1"/>
          </p:nvSpPr>
          <p:spPr>
            <a:xfrm>
              <a:off x="1585619" y="6016777"/>
              <a:ext cx="44884" cy="61555"/>
            </a:xfrm>
            <a:prstGeom prst="rect">
              <a:avLst/>
            </a:prstGeom>
          </p:spPr>
          <p:txBody>
            <a:bodyPr wrap="none" lIns="0" tIns="0" rIns="0" bIns="0">
              <a:spAutoFit/>
            </a:bodyPr>
            <a:lstStyle/>
            <a:p>
              <a:r>
                <a:rPr lang="en-US" sz="400" baseline="0" dirty="0" smtClean="0">
                  <a:solidFill>
                    <a:schemeClr val="tx1">
                      <a:lumMod val="50000"/>
                      <a:lumOff val="50000"/>
                    </a:schemeClr>
                  </a:solidFill>
                </a:rPr>
                <a:t>®</a:t>
              </a:r>
              <a:endParaRPr lang="en-US" sz="400" baseline="0" dirty="0">
                <a:solidFill>
                  <a:schemeClr val="tx1">
                    <a:lumMod val="50000"/>
                    <a:lumOff val="50000"/>
                  </a:schemeClr>
                </a:solidFill>
              </a:endParaRPr>
            </a:p>
          </p:txBody>
        </p:sp>
      </p:grpSp>
    </p:spTree>
    <p:extLst>
      <p:ext uri="{BB962C8B-B14F-4D97-AF65-F5344CB8AC3E}">
        <p14:creationId xmlns:p14="http://schemas.microsoft.com/office/powerpoint/2010/main" val="3006485161"/>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0"/>
            <a:ext cx="5486400"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0"/>
            <a:ext cx="5486400"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grpSp>
        <p:nvGrpSpPr>
          <p:cNvPr id="6" name="Group 5"/>
          <p:cNvGrpSpPr/>
          <p:nvPr userDrawn="1"/>
        </p:nvGrpSpPr>
        <p:grpSpPr>
          <a:xfrm>
            <a:off x="517525" y="6335971"/>
            <a:ext cx="1768475" cy="276999"/>
            <a:chOff x="517525" y="5956427"/>
            <a:chExt cx="1768475" cy="276999"/>
          </a:xfrm>
        </p:grpSpPr>
        <p:sp>
          <p:nvSpPr>
            <p:cNvPr id="7" name="TextBox 6"/>
            <p:cNvSpPr txBox="1"/>
            <p:nvPr userDrawn="1"/>
          </p:nvSpPr>
          <p:spPr>
            <a:xfrm>
              <a:off x="517525" y="5956427"/>
              <a:ext cx="1768475" cy="276999"/>
            </a:xfrm>
            <a:prstGeom prst="rect">
              <a:avLst/>
            </a:prstGeom>
            <a:noFill/>
          </p:spPr>
          <p:txBody>
            <a:bodyPr wrap="square" lIns="0" tIns="0" rIns="0" bIns="0" rtlCol="0">
              <a:spAutoFit/>
            </a:bodyPr>
            <a:lstStyle/>
            <a:p>
              <a:pPr marL="0" indent="0">
                <a:lnSpc>
                  <a:spcPct val="90000"/>
                </a:lnSpc>
                <a:spcBef>
                  <a:spcPct val="20000"/>
                </a:spcBef>
                <a:buSzPct val="80000"/>
                <a:buFont typeface="Arial" pitchFamily="34" charset="0"/>
                <a:buNone/>
              </a:pPr>
              <a:r>
                <a:rPr lang="en-US" sz="2000" dirty="0" smtClean="0">
                  <a:solidFill>
                    <a:schemeClr val="tx1">
                      <a:lumMod val="50000"/>
                      <a:lumOff val="50000"/>
                    </a:schemeClr>
                  </a:solidFill>
                </a:rPr>
                <a:t>Microsoft /web</a:t>
              </a:r>
              <a:endParaRPr lang="en-US" sz="2000" baseline="0" dirty="0">
                <a:solidFill>
                  <a:schemeClr val="tx1">
                    <a:lumMod val="50000"/>
                    <a:lumOff val="50000"/>
                  </a:schemeClr>
                </a:solidFill>
              </a:endParaRPr>
            </a:p>
          </p:txBody>
        </p:sp>
        <p:sp>
          <p:nvSpPr>
            <p:cNvPr id="8" name="Rectangle 7"/>
            <p:cNvSpPr/>
            <p:nvPr userDrawn="1"/>
          </p:nvSpPr>
          <p:spPr>
            <a:xfrm>
              <a:off x="1585619" y="6016777"/>
              <a:ext cx="44884" cy="61555"/>
            </a:xfrm>
            <a:prstGeom prst="rect">
              <a:avLst/>
            </a:prstGeom>
          </p:spPr>
          <p:txBody>
            <a:bodyPr wrap="none" lIns="0" tIns="0" rIns="0" bIns="0">
              <a:spAutoFit/>
            </a:bodyPr>
            <a:lstStyle/>
            <a:p>
              <a:r>
                <a:rPr lang="en-US" sz="400" baseline="0" dirty="0" smtClean="0">
                  <a:solidFill>
                    <a:schemeClr val="tx1">
                      <a:lumMod val="50000"/>
                      <a:lumOff val="50000"/>
                    </a:schemeClr>
                  </a:solidFill>
                </a:rPr>
                <a:t>®</a:t>
              </a:r>
              <a:endParaRPr lang="en-US" sz="400" baseline="0" dirty="0">
                <a:solidFill>
                  <a:schemeClr val="tx1">
                    <a:lumMod val="50000"/>
                    <a:lumOff val="50000"/>
                  </a:schemeClr>
                </a:solidFill>
              </a:endParaRPr>
            </a:p>
          </p:txBody>
        </p:sp>
      </p:grpSp>
    </p:spTree>
    <p:extLst>
      <p:ext uri="{BB962C8B-B14F-4D97-AF65-F5344CB8AC3E}">
        <p14:creationId xmlns:p14="http://schemas.microsoft.com/office/powerpoint/2010/main" val="976391211"/>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7800"/>
            <a:ext cx="5486400"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67" y="2266796"/>
            <a:ext cx="5484971"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7800"/>
            <a:ext cx="5486400"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266796"/>
            <a:ext cx="5486400"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grpSp>
        <p:nvGrpSpPr>
          <p:cNvPr id="8" name="Group 7"/>
          <p:cNvGrpSpPr/>
          <p:nvPr userDrawn="1"/>
        </p:nvGrpSpPr>
        <p:grpSpPr>
          <a:xfrm>
            <a:off x="517525" y="6335971"/>
            <a:ext cx="1768475" cy="276999"/>
            <a:chOff x="517525" y="5956427"/>
            <a:chExt cx="1768475" cy="276999"/>
          </a:xfrm>
        </p:grpSpPr>
        <p:sp>
          <p:nvSpPr>
            <p:cNvPr id="9" name="TextBox 8"/>
            <p:cNvSpPr txBox="1"/>
            <p:nvPr userDrawn="1"/>
          </p:nvSpPr>
          <p:spPr>
            <a:xfrm>
              <a:off x="517525" y="5956427"/>
              <a:ext cx="1768475" cy="276999"/>
            </a:xfrm>
            <a:prstGeom prst="rect">
              <a:avLst/>
            </a:prstGeom>
            <a:noFill/>
          </p:spPr>
          <p:txBody>
            <a:bodyPr wrap="square" lIns="0" tIns="0" rIns="0" bIns="0" rtlCol="0">
              <a:spAutoFit/>
            </a:bodyPr>
            <a:lstStyle/>
            <a:p>
              <a:pPr marL="0" indent="0">
                <a:lnSpc>
                  <a:spcPct val="90000"/>
                </a:lnSpc>
                <a:spcBef>
                  <a:spcPct val="20000"/>
                </a:spcBef>
                <a:buSzPct val="80000"/>
                <a:buFont typeface="Arial" pitchFamily="34" charset="0"/>
                <a:buNone/>
              </a:pPr>
              <a:r>
                <a:rPr lang="en-US" sz="2000" dirty="0" smtClean="0">
                  <a:solidFill>
                    <a:schemeClr val="tx1">
                      <a:lumMod val="50000"/>
                      <a:lumOff val="50000"/>
                    </a:schemeClr>
                  </a:solidFill>
                </a:rPr>
                <a:t>Microsoft /web</a:t>
              </a:r>
              <a:endParaRPr lang="en-US" sz="2000" baseline="0" dirty="0">
                <a:solidFill>
                  <a:schemeClr val="tx1">
                    <a:lumMod val="50000"/>
                    <a:lumOff val="50000"/>
                  </a:schemeClr>
                </a:solidFill>
              </a:endParaRPr>
            </a:p>
          </p:txBody>
        </p:sp>
        <p:sp>
          <p:nvSpPr>
            <p:cNvPr id="10" name="Rectangle 9"/>
            <p:cNvSpPr/>
            <p:nvPr userDrawn="1"/>
          </p:nvSpPr>
          <p:spPr>
            <a:xfrm>
              <a:off x="1585619" y="6016777"/>
              <a:ext cx="44884" cy="61555"/>
            </a:xfrm>
            <a:prstGeom prst="rect">
              <a:avLst/>
            </a:prstGeom>
          </p:spPr>
          <p:txBody>
            <a:bodyPr wrap="none" lIns="0" tIns="0" rIns="0" bIns="0">
              <a:spAutoFit/>
            </a:bodyPr>
            <a:lstStyle/>
            <a:p>
              <a:r>
                <a:rPr lang="en-US" sz="400" baseline="0" dirty="0" smtClean="0">
                  <a:solidFill>
                    <a:schemeClr val="tx1">
                      <a:lumMod val="50000"/>
                      <a:lumOff val="50000"/>
                    </a:schemeClr>
                  </a:solidFill>
                </a:rPr>
                <a:t>®</a:t>
              </a:r>
              <a:endParaRPr lang="en-US" sz="400" baseline="0" dirty="0">
                <a:solidFill>
                  <a:schemeClr val="tx1">
                    <a:lumMod val="50000"/>
                    <a:lumOff val="50000"/>
                  </a:schemeClr>
                </a:solidFill>
              </a:endParaRPr>
            </a:p>
          </p:txBody>
        </p:sp>
      </p:grpSp>
    </p:spTree>
    <p:extLst>
      <p:ext uri="{BB962C8B-B14F-4D97-AF65-F5344CB8AC3E}">
        <p14:creationId xmlns:p14="http://schemas.microsoft.com/office/powerpoint/2010/main" val="3597595036"/>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grpSp>
        <p:nvGrpSpPr>
          <p:cNvPr id="4" name="Group 3"/>
          <p:cNvGrpSpPr/>
          <p:nvPr userDrawn="1"/>
        </p:nvGrpSpPr>
        <p:grpSpPr>
          <a:xfrm>
            <a:off x="517525" y="6335971"/>
            <a:ext cx="1768475" cy="276999"/>
            <a:chOff x="517525" y="5956427"/>
            <a:chExt cx="1768475" cy="276999"/>
          </a:xfrm>
        </p:grpSpPr>
        <p:sp>
          <p:nvSpPr>
            <p:cNvPr id="5" name="TextBox 4"/>
            <p:cNvSpPr txBox="1"/>
            <p:nvPr userDrawn="1"/>
          </p:nvSpPr>
          <p:spPr>
            <a:xfrm>
              <a:off x="517525" y="5956427"/>
              <a:ext cx="1768475" cy="276999"/>
            </a:xfrm>
            <a:prstGeom prst="rect">
              <a:avLst/>
            </a:prstGeom>
            <a:noFill/>
          </p:spPr>
          <p:txBody>
            <a:bodyPr wrap="square" lIns="0" tIns="0" rIns="0" bIns="0" rtlCol="0">
              <a:spAutoFit/>
            </a:bodyPr>
            <a:lstStyle/>
            <a:p>
              <a:pPr marL="0" indent="0">
                <a:lnSpc>
                  <a:spcPct val="90000"/>
                </a:lnSpc>
                <a:spcBef>
                  <a:spcPct val="20000"/>
                </a:spcBef>
                <a:buSzPct val="80000"/>
                <a:buFont typeface="Arial" pitchFamily="34" charset="0"/>
                <a:buNone/>
              </a:pPr>
              <a:r>
                <a:rPr lang="en-US" sz="2000" dirty="0" smtClean="0">
                  <a:solidFill>
                    <a:schemeClr val="tx1">
                      <a:lumMod val="50000"/>
                      <a:lumOff val="50000"/>
                    </a:schemeClr>
                  </a:solidFill>
                </a:rPr>
                <a:t>Microsoft /web</a:t>
              </a:r>
              <a:endParaRPr lang="en-US" sz="2000" baseline="0" dirty="0">
                <a:solidFill>
                  <a:schemeClr val="tx1">
                    <a:lumMod val="50000"/>
                    <a:lumOff val="50000"/>
                  </a:schemeClr>
                </a:solidFill>
              </a:endParaRPr>
            </a:p>
          </p:txBody>
        </p:sp>
        <p:sp>
          <p:nvSpPr>
            <p:cNvPr id="6" name="Rectangle 5"/>
            <p:cNvSpPr/>
            <p:nvPr userDrawn="1"/>
          </p:nvSpPr>
          <p:spPr>
            <a:xfrm>
              <a:off x="1585619" y="6016777"/>
              <a:ext cx="44884" cy="61555"/>
            </a:xfrm>
            <a:prstGeom prst="rect">
              <a:avLst/>
            </a:prstGeom>
          </p:spPr>
          <p:txBody>
            <a:bodyPr wrap="none" lIns="0" tIns="0" rIns="0" bIns="0">
              <a:spAutoFit/>
            </a:bodyPr>
            <a:lstStyle/>
            <a:p>
              <a:r>
                <a:rPr lang="en-US" sz="400" baseline="0" dirty="0" smtClean="0">
                  <a:solidFill>
                    <a:schemeClr val="tx1">
                      <a:lumMod val="50000"/>
                      <a:lumOff val="50000"/>
                    </a:schemeClr>
                  </a:solidFill>
                </a:rPr>
                <a:t>®</a:t>
              </a:r>
              <a:endParaRPr lang="en-US" sz="400" baseline="0" dirty="0">
                <a:solidFill>
                  <a:schemeClr val="tx1">
                    <a:lumMod val="50000"/>
                    <a:lumOff val="50000"/>
                  </a:schemeClr>
                </a:solidFill>
              </a:endParaRPr>
            </a:p>
          </p:txBody>
        </p:sp>
      </p:grpSp>
    </p:spTree>
    <p:extLst>
      <p:ext uri="{BB962C8B-B14F-4D97-AF65-F5344CB8AC3E}">
        <p14:creationId xmlns:p14="http://schemas.microsoft.com/office/powerpoint/2010/main" val="1833870189"/>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4230898258"/>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3804" y="3417661"/>
            <a:ext cx="6945312"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75" indent="-342900">
              <a:buFont typeface="Arial" pitchFamily="34" charset="0"/>
              <a:buNone/>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smtClean="0"/>
              <a:t>Click to edit Master text styles</a:t>
            </a:r>
          </a:p>
          <a:p>
            <a:pPr marL="3175" lvl="1" indent="0" algn="l" defTabSz="914363" rtl="0" eaLnBrk="1" latinLnBrk="0" hangingPunct="1">
              <a:lnSpc>
                <a:spcPct val="90000"/>
              </a:lnSpc>
              <a:spcBef>
                <a:spcPts val="0"/>
              </a:spcBef>
              <a:spcAft>
                <a:spcPts val="900"/>
              </a:spcAft>
              <a:buSzPct val="80000"/>
            </a:pPr>
            <a:r>
              <a:rPr lang="en-US" smtClean="0"/>
              <a:t>Second level</a:t>
            </a:r>
          </a:p>
        </p:txBody>
      </p:sp>
      <p:sp>
        <p:nvSpPr>
          <p:cNvPr id="6" name="Freeform 11"/>
          <p:cNvSpPr>
            <a:spLocks noEditPoints="1"/>
          </p:cNvSpPr>
          <p:nvPr userDrawn="1"/>
        </p:nvSpPr>
        <p:spPr bwMode="black">
          <a:xfrm>
            <a:off x="906082" y="2883795"/>
            <a:ext cx="2453963" cy="2309611"/>
          </a:xfrm>
          <a:custGeom>
            <a:avLst/>
            <a:gdLst>
              <a:gd name="T0" fmla="*/ 1137 w 1313"/>
              <a:gd name="T1" fmla="*/ 396 h 1238"/>
              <a:gd name="T2" fmla="*/ 1185 w 1313"/>
              <a:gd name="T3" fmla="*/ 553 h 1238"/>
              <a:gd name="T4" fmla="*/ 1069 w 1313"/>
              <a:gd name="T5" fmla="*/ 567 h 1238"/>
              <a:gd name="T6" fmla="*/ 960 w 1313"/>
              <a:gd name="T7" fmla="*/ 445 h 1238"/>
              <a:gd name="T8" fmla="*/ 960 w 1313"/>
              <a:gd name="T9" fmla="*/ 284 h 1238"/>
              <a:gd name="T10" fmla="*/ 1144 w 1313"/>
              <a:gd name="T11" fmla="*/ 219 h 1238"/>
              <a:gd name="T12" fmla="*/ 1245 w 1313"/>
              <a:gd name="T13" fmla="*/ 346 h 1238"/>
              <a:gd name="T14" fmla="*/ 1258 w 1313"/>
              <a:gd name="T15" fmla="*/ 463 h 1238"/>
              <a:gd name="T16" fmla="*/ 1198 w 1313"/>
              <a:gd name="T17" fmla="*/ 341 h 1238"/>
              <a:gd name="T18" fmla="*/ 800 w 1313"/>
              <a:gd name="T19" fmla="*/ 175 h 1238"/>
              <a:gd name="T20" fmla="*/ 834 w 1313"/>
              <a:gd name="T21" fmla="*/ 405 h 1238"/>
              <a:gd name="T22" fmla="*/ 659 w 1313"/>
              <a:gd name="T23" fmla="*/ 320 h 1238"/>
              <a:gd name="T24" fmla="*/ 677 w 1313"/>
              <a:gd name="T25" fmla="*/ 159 h 1238"/>
              <a:gd name="T26" fmla="*/ 798 w 1313"/>
              <a:gd name="T27" fmla="*/ 52 h 1238"/>
              <a:gd name="T28" fmla="*/ 958 w 1313"/>
              <a:gd name="T29" fmla="*/ 52 h 1238"/>
              <a:gd name="T30" fmla="*/ 1024 w 1313"/>
              <a:gd name="T31" fmla="*/ 236 h 1238"/>
              <a:gd name="T32" fmla="*/ 941 w 1313"/>
              <a:gd name="T33" fmla="*/ 366 h 1238"/>
              <a:gd name="T34" fmla="*/ 912 w 1313"/>
              <a:gd name="T35" fmla="*/ 123 h 1238"/>
              <a:gd name="T36" fmla="*/ 0 w 1313"/>
              <a:gd name="T37" fmla="*/ 451 h 1238"/>
              <a:gd name="T38" fmla="*/ 179 w 1313"/>
              <a:gd name="T39" fmla="*/ 451 h 1238"/>
              <a:gd name="T40" fmla="*/ 264 w 1313"/>
              <a:gd name="T41" fmla="*/ 451 h 1238"/>
              <a:gd name="T42" fmla="*/ 349 w 1313"/>
              <a:gd name="T43" fmla="*/ 451 h 1238"/>
              <a:gd name="T44" fmla="*/ 434 w 1313"/>
              <a:gd name="T45" fmla="*/ 451 h 1238"/>
              <a:gd name="T46" fmla="*/ 519 w 1313"/>
              <a:gd name="T47" fmla="*/ 451 h 1238"/>
              <a:gd name="T48" fmla="*/ 604 w 1313"/>
              <a:gd name="T49" fmla="*/ 451 h 1238"/>
              <a:gd name="T50" fmla="*/ 690 w 1313"/>
              <a:gd name="T51" fmla="*/ 451 h 1238"/>
              <a:gd name="T52" fmla="*/ 775 w 1313"/>
              <a:gd name="T53" fmla="*/ 451 h 1238"/>
              <a:gd name="T54" fmla="*/ 682 w 1313"/>
              <a:gd name="T55" fmla="*/ 949 h 1238"/>
              <a:gd name="T56" fmla="*/ 703 w 1313"/>
              <a:gd name="T57" fmla="*/ 1069 h 1238"/>
              <a:gd name="T58" fmla="*/ 377 w 1313"/>
              <a:gd name="T59" fmla="*/ 1196 h 1238"/>
              <a:gd name="T60" fmla="*/ 357 w 1313"/>
              <a:gd name="T61" fmla="*/ 1090 h 1238"/>
              <a:gd name="T62" fmla="*/ 540 w 1313"/>
              <a:gd name="T63" fmla="*/ 1196 h 1238"/>
              <a:gd name="T64" fmla="*/ 519 w 1313"/>
              <a:gd name="T65" fmla="*/ 949 h 1238"/>
              <a:gd name="T66" fmla="*/ 357 w 1313"/>
              <a:gd name="T67" fmla="*/ 949 h 1238"/>
              <a:gd name="T68" fmla="*/ 194 w 1313"/>
              <a:gd name="T69" fmla="*/ 949 h 1238"/>
              <a:gd name="T70" fmla="*/ 52 w 1313"/>
              <a:gd name="T71" fmla="*/ 1090 h 1238"/>
              <a:gd name="T72" fmla="*/ 845 w 1313"/>
              <a:gd name="T73" fmla="*/ 1196 h 1238"/>
              <a:gd name="T74" fmla="*/ 845 w 1313"/>
              <a:gd name="T75" fmla="*/ 808 h 1238"/>
              <a:gd name="T76" fmla="*/ 682 w 1313"/>
              <a:gd name="T77" fmla="*/ 808 h 1238"/>
              <a:gd name="T78" fmla="*/ 519 w 1313"/>
              <a:gd name="T79" fmla="*/ 808 h 1238"/>
              <a:gd name="T80" fmla="*/ 357 w 1313"/>
              <a:gd name="T81" fmla="*/ 808 h 1238"/>
              <a:gd name="T82" fmla="*/ 194 w 1313"/>
              <a:gd name="T83" fmla="*/ 808 h 1238"/>
              <a:gd name="T84" fmla="*/ 845 w 1313"/>
              <a:gd name="T85" fmla="*/ 668 h 1238"/>
              <a:gd name="T86" fmla="*/ 682 w 1313"/>
              <a:gd name="T87" fmla="*/ 668 h 1238"/>
              <a:gd name="T88" fmla="*/ 519 w 1313"/>
              <a:gd name="T89" fmla="*/ 668 h 1238"/>
              <a:gd name="T90" fmla="*/ 357 w 1313"/>
              <a:gd name="T91" fmla="*/ 668 h 1238"/>
              <a:gd name="T92" fmla="*/ 194 w 1313"/>
              <a:gd name="T93" fmla="*/ 668 h 1238"/>
              <a:gd name="T94" fmla="*/ 718 w 1313"/>
              <a:gd name="T95" fmla="*/ 493 h 1238"/>
              <a:gd name="T96" fmla="*/ 633 w 1313"/>
              <a:gd name="T97" fmla="*/ 493 h 1238"/>
              <a:gd name="T98" fmla="*/ 548 w 1313"/>
              <a:gd name="T99" fmla="*/ 493 h 1238"/>
              <a:gd name="T100" fmla="*/ 463 w 1313"/>
              <a:gd name="T101" fmla="*/ 493 h 1238"/>
              <a:gd name="T102" fmla="*/ 378 w 1313"/>
              <a:gd name="T103" fmla="*/ 493 h 1238"/>
              <a:gd name="T104" fmla="*/ 292 w 1313"/>
              <a:gd name="T105" fmla="*/ 493 h 1238"/>
              <a:gd name="T106" fmla="*/ 207 w 1313"/>
              <a:gd name="T107" fmla="*/ 493 h 1238"/>
              <a:gd name="T108" fmla="*/ 122 w 1313"/>
              <a:gd name="T109" fmla="*/ 493 h 1238"/>
              <a:gd name="T110" fmla="*/ 775 w 1313"/>
              <a:gd name="T111" fmla="*/ 493 h 1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313" h="1238">
                <a:moveTo>
                  <a:pt x="1137" y="396"/>
                </a:moveTo>
                <a:cubicBezTo>
                  <a:pt x="1150" y="411"/>
                  <a:pt x="1150" y="433"/>
                  <a:pt x="1136" y="447"/>
                </a:cubicBezTo>
                <a:cubicBezTo>
                  <a:pt x="1120" y="461"/>
                  <a:pt x="1097" y="459"/>
                  <a:pt x="1084" y="444"/>
                </a:cubicBezTo>
                <a:cubicBezTo>
                  <a:pt x="1071" y="429"/>
                  <a:pt x="1071" y="407"/>
                  <a:pt x="1087" y="393"/>
                </a:cubicBezTo>
                <a:cubicBezTo>
                  <a:pt x="1102" y="379"/>
                  <a:pt x="1124" y="382"/>
                  <a:pt x="1137" y="396"/>
                </a:cubicBezTo>
                <a:close/>
                <a:moveTo>
                  <a:pt x="1258" y="463"/>
                </a:moveTo>
                <a:cubicBezTo>
                  <a:pt x="1255" y="475"/>
                  <a:pt x="1246" y="494"/>
                  <a:pt x="1234" y="509"/>
                </a:cubicBezTo>
                <a:cubicBezTo>
                  <a:pt x="1260" y="555"/>
                  <a:pt x="1260" y="555"/>
                  <a:pt x="1260" y="555"/>
                </a:cubicBezTo>
                <a:cubicBezTo>
                  <a:pt x="1254" y="560"/>
                  <a:pt x="1228" y="584"/>
                  <a:pt x="1228" y="584"/>
                </a:cubicBezTo>
                <a:cubicBezTo>
                  <a:pt x="1185" y="553"/>
                  <a:pt x="1185" y="553"/>
                  <a:pt x="1185" y="553"/>
                </a:cubicBezTo>
                <a:cubicBezTo>
                  <a:pt x="1184" y="555"/>
                  <a:pt x="1184" y="555"/>
                  <a:pt x="1184" y="555"/>
                </a:cubicBezTo>
                <a:cubicBezTo>
                  <a:pt x="1174" y="561"/>
                  <a:pt x="1154" y="568"/>
                  <a:pt x="1136" y="571"/>
                </a:cubicBezTo>
                <a:cubicBezTo>
                  <a:pt x="1121" y="623"/>
                  <a:pt x="1121" y="623"/>
                  <a:pt x="1121" y="623"/>
                </a:cubicBezTo>
                <a:cubicBezTo>
                  <a:pt x="1113" y="621"/>
                  <a:pt x="1078" y="619"/>
                  <a:pt x="1078" y="619"/>
                </a:cubicBezTo>
                <a:cubicBezTo>
                  <a:pt x="1069" y="567"/>
                  <a:pt x="1069" y="567"/>
                  <a:pt x="1069" y="567"/>
                </a:cubicBezTo>
                <a:cubicBezTo>
                  <a:pt x="1057" y="564"/>
                  <a:pt x="1036" y="556"/>
                  <a:pt x="1022" y="545"/>
                </a:cubicBezTo>
                <a:cubicBezTo>
                  <a:pt x="975" y="570"/>
                  <a:pt x="975" y="570"/>
                  <a:pt x="975" y="570"/>
                </a:cubicBezTo>
                <a:cubicBezTo>
                  <a:pt x="970" y="565"/>
                  <a:pt x="946" y="538"/>
                  <a:pt x="946" y="538"/>
                </a:cubicBezTo>
                <a:cubicBezTo>
                  <a:pt x="976" y="495"/>
                  <a:pt x="976" y="495"/>
                  <a:pt x="976" y="495"/>
                </a:cubicBezTo>
                <a:cubicBezTo>
                  <a:pt x="971" y="484"/>
                  <a:pt x="961" y="464"/>
                  <a:pt x="960" y="445"/>
                </a:cubicBezTo>
                <a:cubicBezTo>
                  <a:pt x="909" y="430"/>
                  <a:pt x="909" y="430"/>
                  <a:pt x="909" y="430"/>
                </a:cubicBezTo>
                <a:cubicBezTo>
                  <a:pt x="908" y="422"/>
                  <a:pt x="910" y="387"/>
                  <a:pt x="910" y="387"/>
                </a:cubicBezTo>
                <a:cubicBezTo>
                  <a:pt x="963" y="377"/>
                  <a:pt x="963" y="377"/>
                  <a:pt x="963" y="377"/>
                </a:cubicBezTo>
                <a:cubicBezTo>
                  <a:pt x="971" y="350"/>
                  <a:pt x="972" y="349"/>
                  <a:pt x="986" y="330"/>
                </a:cubicBezTo>
                <a:cubicBezTo>
                  <a:pt x="960" y="284"/>
                  <a:pt x="960" y="284"/>
                  <a:pt x="960" y="284"/>
                </a:cubicBezTo>
                <a:cubicBezTo>
                  <a:pt x="966" y="279"/>
                  <a:pt x="992" y="255"/>
                  <a:pt x="992" y="255"/>
                </a:cubicBezTo>
                <a:cubicBezTo>
                  <a:pt x="1036" y="285"/>
                  <a:pt x="1036" y="285"/>
                  <a:pt x="1036" y="285"/>
                </a:cubicBezTo>
                <a:cubicBezTo>
                  <a:pt x="1047" y="279"/>
                  <a:pt x="1066" y="271"/>
                  <a:pt x="1085" y="270"/>
                </a:cubicBezTo>
                <a:cubicBezTo>
                  <a:pt x="1100" y="218"/>
                  <a:pt x="1100" y="218"/>
                  <a:pt x="1100" y="218"/>
                </a:cubicBezTo>
                <a:cubicBezTo>
                  <a:pt x="1107" y="218"/>
                  <a:pt x="1144" y="219"/>
                  <a:pt x="1144" y="219"/>
                </a:cubicBezTo>
                <a:cubicBezTo>
                  <a:pt x="1153" y="273"/>
                  <a:pt x="1153" y="273"/>
                  <a:pt x="1153" y="273"/>
                </a:cubicBezTo>
                <a:cubicBezTo>
                  <a:pt x="1180" y="281"/>
                  <a:pt x="1182" y="280"/>
                  <a:pt x="1199" y="295"/>
                </a:cubicBezTo>
                <a:cubicBezTo>
                  <a:pt x="1245" y="270"/>
                  <a:pt x="1245" y="270"/>
                  <a:pt x="1245" y="270"/>
                </a:cubicBezTo>
                <a:cubicBezTo>
                  <a:pt x="1251" y="276"/>
                  <a:pt x="1274" y="301"/>
                  <a:pt x="1274" y="301"/>
                </a:cubicBezTo>
                <a:cubicBezTo>
                  <a:pt x="1245" y="346"/>
                  <a:pt x="1245" y="346"/>
                  <a:pt x="1245" y="346"/>
                </a:cubicBezTo>
                <a:cubicBezTo>
                  <a:pt x="1251" y="355"/>
                  <a:pt x="1259" y="376"/>
                  <a:pt x="1262" y="395"/>
                </a:cubicBezTo>
                <a:cubicBezTo>
                  <a:pt x="1313" y="409"/>
                  <a:pt x="1313" y="409"/>
                  <a:pt x="1313" y="409"/>
                </a:cubicBezTo>
                <a:cubicBezTo>
                  <a:pt x="1312" y="417"/>
                  <a:pt x="1311" y="453"/>
                  <a:pt x="1311" y="453"/>
                </a:cubicBezTo>
                <a:cubicBezTo>
                  <a:pt x="1259" y="462"/>
                  <a:pt x="1259" y="462"/>
                  <a:pt x="1259" y="462"/>
                </a:cubicBezTo>
                <a:lnTo>
                  <a:pt x="1258" y="463"/>
                </a:lnTo>
                <a:close/>
                <a:moveTo>
                  <a:pt x="1198" y="341"/>
                </a:moveTo>
                <a:cubicBezTo>
                  <a:pt x="1154" y="292"/>
                  <a:pt x="1079" y="288"/>
                  <a:pt x="1031" y="331"/>
                </a:cubicBezTo>
                <a:cubicBezTo>
                  <a:pt x="982" y="376"/>
                  <a:pt x="978" y="450"/>
                  <a:pt x="1023" y="499"/>
                </a:cubicBezTo>
                <a:cubicBezTo>
                  <a:pt x="1066" y="547"/>
                  <a:pt x="1141" y="551"/>
                  <a:pt x="1190" y="507"/>
                </a:cubicBezTo>
                <a:cubicBezTo>
                  <a:pt x="1238" y="464"/>
                  <a:pt x="1242" y="389"/>
                  <a:pt x="1198" y="341"/>
                </a:cubicBezTo>
                <a:close/>
                <a:moveTo>
                  <a:pt x="800" y="175"/>
                </a:moveTo>
                <a:cubicBezTo>
                  <a:pt x="784" y="190"/>
                  <a:pt x="784" y="212"/>
                  <a:pt x="797" y="227"/>
                </a:cubicBezTo>
                <a:cubicBezTo>
                  <a:pt x="811" y="241"/>
                  <a:pt x="833" y="244"/>
                  <a:pt x="849" y="229"/>
                </a:cubicBezTo>
                <a:cubicBezTo>
                  <a:pt x="863" y="216"/>
                  <a:pt x="863" y="194"/>
                  <a:pt x="850" y="179"/>
                </a:cubicBezTo>
                <a:cubicBezTo>
                  <a:pt x="837" y="164"/>
                  <a:pt x="815" y="162"/>
                  <a:pt x="800" y="175"/>
                </a:cubicBezTo>
                <a:close/>
                <a:moveTo>
                  <a:pt x="941" y="366"/>
                </a:moveTo>
                <a:cubicBezTo>
                  <a:pt x="898" y="336"/>
                  <a:pt x="898" y="336"/>
                  <a:pt x="898" y="336"/>
                </a:cubicBezTo>
                <a:cubicBezTo>
                  <a:pt x="897" y="337"/>
                  <a:pt x="897" y="337"/>
                  <a:pt x="897" y="337"/>
                </a:cubicBezTo>
                <a:cubicBezTo>
                  <a:pt x="887" y="344"/>
                  <a:pt x="867" y="351"/>
                  <a:pt x="849" y="353"/>
                </a:cubicBezTo>
                <a:cubicBezTo>
                  <a:pt x="834" y="405"/>
                  <a:pt x="834" y="405"/>
                  <a:pt x="834" y="405"/>
                </a:cubicBezTo>
                <a:cubicBezTo>
                  <a:pt x="826" y="404"/>
                  <a:pt x="791" y="402"/>
                  <a:pt x="791" y="402"/>
                </a:cubicBezTo>
                <a:cubicBezTo>
                  <a:pt x="782" y="350"/>
                  <a:pt x="782" y="350"/>
                  <a:pt x="782" y="350"/>
                </a:cubicBezTo>
                <a:cubicBezTo>
                  <a:pt x="770" y="347"/>
                  <a:pt x="749" y="339"/>
                  <a:pt x="735" y="328"/>
                </a:cubicBezTo>
                <a:cubicBezTo>
                  <a:pt x="688" y="352"/>
                  <a:pt x="688" y="352"/>
                  <a:pt x="688" y="352"/>
                </a:cubicBezTo>
                <a:cubicBezTo>
                  <a:pt x="683" y="347"/>
                  <a:pt x="659" y="320"/>
                  <a:pt x="659" y="320"/>
                </a:cubicBezTo>
                <a:cubicBezTo>
                  <a:pt x="689" y="277"/>
                  <a:pt x="689" y="277"/>
                  <a:pt x="689" y="277"/>
                </a:cubicBezTo>
                <a:cubicBezTo>
                  <a:pt x="684" y="266"/>
                  <a:pt x="675" y="246"/>
                  <a:pt x="673" y="227"/>
                </a:cubicBezTo>
                <a:cubicBezTo>
                  <a:pt x="622" y="213"/>
                  <a:pt x="622" y="213"/>
                  <a:pt x="622" y="213"/>
                </a:cubicBezTo>
                <a:cubicBezTo>
                  <a:pt x="622" y="205"/>
                  <a:pt x="623" y="170"/>
                  <a:pt x="623" y="170"/>
                </a:cubicBezTo>
                <a:cubicBezTo>
                  <a:pt x="677" y="159"/>
                  <a:pt x="677" y="159"/>
                  <a:pt x="677" y="159"/>
                </a:cubicBezTo>
                <a:cubicBezTo>
                  <a:pt x="684" y="133"/>
                  <a:pt x="685" y="132"/>
                  <a:pt x="699" y="113"/>
                </a:cubicBezTo>
                <a:cubicBezTo>
                  <a:pt x="673" y="67"/>
                  <a:pt x="673" y="67"/>
                  <a:pt x="673" y="67"/>
                </a:cubicBezTo>
                <a:cubicBezTo>
                  <a:pt x="679" y="61"/>
                  <a:pt x="705" y="38"/>
                  <a:pt x="705" y="38"/>
                </a:cubicBezTo>
                <a:cubicBezTo>
                  <a:pt x="749" y="67"/>
                  <a:pt x="749" y="67"/>
                  <a:pt x="749" y="67"/>
                </a:cubicBezTo>
                <a:cubicBezTo>
                  <a:pt x="760" y="62"/>
                  <a:pt x="779" y="53"/>
                  <a:pt x="798" y="52"/>
                </a:cubicBezTo>
                <a:cubicBezTo>
                  <a:pt x="814" y="0"/>
                  <a:pt x="814" y="0"/>
                  <a:pt x="814" y="0"/>
                </a:cubicBezTo>
                <a:cubicBezTo>
                  <a:pt x="821" y="1"/>
                  <a:pt x="857" y="1"/>
                  <a:pt x="857" y="1"/>
                </a:cubicBezTo>
                <a:cubicBezTo>
                  <a:pt x="866" y="56"/>
                  <a:pt x="866" y="56"/>
                  <a:pt x="866" y="56"/>
                </a:cubicBezTo>
                <a:cubicBezTo>
                  <a:pt x="893" y="64"/>
                  <a:pt x="895" y="63"/>
                  <a:pt x="913" y="78"/>
                </a:cubicBezTo>
                <a:cubicBezTo>
                  <a:pt x="958" y="52"/>
                  <a:pt x="958" y="52"/>
                  <a:pt x="958" y="52"/>
                </a:cubicBezTo>
                <a:cubicBezTo>
                  <a:pt x="964" y="58"/>
                  <a:pt x="987" y="84"/>
                  <a:pt x="987" y="84"/>
                </a:cubicBezTo>
                <a:cubicBezTo>
                  <a:pt x="958" y="128"/>
                  <a:pt x="958" y="128"/>
                  <a:pt x="958" y="128"/>
                </a:cubicBezTo>
                <a:cubicBezTo>
                  <a:pt x="965" y="138"/>
                  <a:pt x="972" y="158"/>
                  <a:pt x="976" y="177"/>
                </a:cubicBezTo>
                <a:cubicBezTo>
                  <a:pt x="1026" y="191"/>
                  <a:pt x="1026" y="191"/>
                  <a:pt x="1026" y="191"/>
                </a:cubicBezTo>
                <a:cubicBezTo>
                  <a:pt x="1025" y="199"/>
                  <a:pt x="1024" y="236"/>
                  <a:pt x="1024" y="236"/>
                </a:cubicBezTo>
                <a:cubicBezTo>
                  <a:pt x="972" y="245"/>
                  <a:pt x="972" y="245"/>
                  <a:pt x="972" y="245"/>
                </a:cubicBezTo>
                <a:cubicBezTo>
                  <a:pt x="971" y="246"/>
                  <a:pt x="971" y="246"/>
                  <a:pt x="971" y="246"/>
                </a:cubicBezTo>
                <a:cubicBezTo>
                  <a:pt x="968" y="257"/>
                  <a:pt x="959" y="277"/>
                  <a:pt x="947" y="292"/>
                </a:cubicBezTo>
                <a:cubicBezTo>
                  <a:pt x="973" y="337"/>
                  <a:pt x="973" y="337"/>
                  <a:pt x="973" y="337"/>
                </a:cubicBezTo>
                <a:cubicBezTo>
                  <a:pt x="967" y="343"/>
                  <a:pt x="941" y="366"/>
                  <a:pt x="941" y="366"/>
                </a:cubicBezTo>
                <a:close/>
                <a:moveTo>
                  <a:pt x="912" y="123"/>
                </a:moveTo>
                <a:cubicBezTo>
                  <a:pt x="867" y="74"/>
                  <a:pt x="792" y="71"/>
                  <a:pt x="745" y="114"/>
                </a:cubicBezTo>
                <a:cubicBezTo>
                  <a:pt x="695" y="158"/>
                  <a:pt x="692" y="233"/>
                  <a:pt x="736" y="282"/>
                </a:cubicBezTo>
                <a:cubicBezTo>
                  <a:pt x="779" y="330"/>
                  <a:pt x="854" y="334"/>
                  <a:pt x="903" y="289"/>
                </a:cubicBezTo>
                <a:cubicBezTo>
                  <a:pt x="951" y="246"/>
                  <a:pt x="955" y="171"/>
                  <a:pt x="912" y="123"/>
                </a:cubicBezTo>
                <a:close/>
                <a:moveTo>
                  <a:pt x="775" y="451"/>
                </a:moveTo>
                <a:cubicBezTo>
                  <a:pt x="897" y="451"/>
                  <a:pt x="897" y="451"/>
                  <a:pt x="897" y="451"/>
                </a:cubicBezTo>
                <a:cubicBezTo>
                  <a:pt x="897" y="1238"/>
                  <a:pt x="897" y="1238"/>
                  <a:pt x="897" y="1238"/>
                </a:cubicBezTo>
                <a:cubicBezTo>
                  <a:pt x="0" y="1238"/>
                  <a:pt x="0" y="1238"/>
                  <a:pt x="0" y="1238"/>
                </a:cubicBezTo>
                <a:cubicBezTo>
                  <a:pt x="0" y="451"/>
                  <a:pt x="0" y="451"/>
                  <a:pt x="0" y="451"/>
                </a:cubicBezTo>
                <a:cubicBezTo>
                  <a:pt x="122" y="451"/>
                  <a:pt x="122" y="451"/>
                  <a:pt x="122" y="451"/>
                </a:cubicBezTo>
                <a:cubicBezTo>
                  <a:pt x="122" y="441"/>
                  <a:pt x="122" y="441"/>
                  <a:pt x="122" y="441"/>
                </a:cubicBezTo>
                <a:cubicBezTo>
                  <a:pt x="122" y="425"/>
                  <a:pt x="135" y="412"/>
                  <a:pt x="150" y="412"/>
                </a:cubicBezTo>
                <a:cubicBezTo>
                  <a:pt x="166" y="412"/>
                  <a:pt x="179" y="425"/>
                  <a:pt x="179" y="441"/>
                </a:cubicBezTo>
                <a:cubicBezTo>
                  <a:pt x="179" y="451"/>
                  <a:pt x="179" y="451"/>
                  <a:pt x="179" y="451"/>
                </a:cubicBezTo>
                <a:cubicBezTo>
                  <a:pt x="207" y="451"/>
                  <a:pt x="207" y="451"/>
                  <a:pt x="207" y="451"/>
                </a:cubicBezTo>
                <a:cubicBezTo>
                  <a:pt x="207" y="441"/>
                  <a:pt x="207" y="441"/>
                  <a:pt x="207" y="441"/>
                </a:cubicBezTo>
                <a:cubicBezTo>
                  <a:pt x="207" y="425"/>
                  <a:pt x="220" y="412"/>
                  <a:pt x="235" y="412"/>
                </a:cubicBezTo>
                <a:cubicBezTo>
                  <a:pt x="251" y="412"/>
                  <a:pt x="264" y="425"/>
                  <a:pt x="264" y="441"/>
                </a:cubicBezTo>
                <a:cubicBezTo>
                  <a:pt x="264" y="451"/>
                  <a:pt x="264" y="451"/>
                  <a:pt x="264" y="451"/>
                </a:cubicBezTo>
                <a:cubicBezTo>
                  <a:pt x="292" y="451"/>
                  <a:pt x="292" y="451"/>
                  <a:pt x="292" y="451"/>
                </a:cubicBezTo>
                <a:cubicBezTo>
                  <a:pt x="292" y="441"/>
                  <a:pt x="292" y="441"/>
                  <a:pt x="292" y="441"/>
                </a:cubicBezTo>
                <a:cubicBezTo>
                  <a:pt x="292" y="425"/>
                  <a:pt x="305" y="412"/>
                  <a:pt x="321" y="412"/>
                </a:cubicBezTo>
                <a:cubicBezTo>
                  <a:pt x="336" y="412"/>
                  <a:pt x="349" y="425"/>
                  <a:pt x="349" y="441"/>
                </a:cubicBezTo>
                <a:cubicBezTo>
                  <a:pt x="349" y="451"/>
                  <a:pt x="349" y="451"/>
                  <a:pt x="349" y="451"/>
                </a:cubicBezTo>
                <a:cubicBezTo>
                  <a:pt x="378" y="451"/>
                  <a:pt x="378" y="451"/>
                  <a:pt x="378" y="451"/>
                </a:cubicBezTo>
                <a:cubicBezTo>
                  <a:pt x="378" y="441"/>
                  <a:pt x="378" y="441"/>
                  <a:pt x="378" y="441"/>
                </a:cubicBezTo>
                <a:cubicBezTo>
                  <a:pt x="378" y="425"/>
                  <a:pt x="390" y="412"/>
                  <a:pt x="406" y="412"/>
                </a:cubicBezTo>
                <a:cubicBezTo>
                  <a:pt x="421" y="412"/>
                  <a:pt x="434" y="425"/>
                  <a:pt x="434" y="441"/>
                </a:cubicBezTo>
                <a:cubicBezTo>
                  <a:pt x="434" y="451"/>
                  <a:pt x="434" y="451"/>
                  <a:pt x="434" y="451"/>
                </a:cubicBezTo>
                <a:cubicBezTo>
                  <a:pt x="463" y="451"/>
                  <a:pt x="463" y="451"/>
                  <a:pt x="463" y="451"/>
                </a:cubicBezTo>
                <a:cubicBezTo>
                  <a:pt x="463" y="441"/>
                  <a:pt x="463" y="441"/>
                  <a:pt x="463" y="441"/>
                </a:cubicBezTo>
                <a:cubicBezTo>
                  <a:pt x="463" y="425"/>
                  <a:pt x="475" y="412"/>
                  <a:pt x="491" y="412"/>
                </a:cubicBezTo>
                <a:cubicBezTo>
                  <a:pt x="507" y="412"/>
                  <a:pt x="519" y="425"/>
                  <a:pt x="519" y="441"/>
                </a:cubicBezTo>
                <a:cubicBezTo>
                  <a:pt x="519" y="451"/>
                  <a:pt x="519" y="451"/>
                  <a:pt x="519" y="451"/>
                </a:cubicBezTo>
                <a:cubicBezTo>
                  <a:pt x="548" y="451"/>
                  <a:pt x="548" y="451"/>
                  <a:pt x="548" y="451"/>
                </a:cubicBezTo>
                <a:cubicBezTo>
                  <a:pt x="548" y="441"/>
                  <a:pt x="548" y="441"/>
                  <a:pt x="548" y="441"/>
                </a:cubicBezTo>
                <a:cubicBezTo>
                  <a:pt x="548" y="425"/>
                  <a:pt x="561" y="412"/>
                  <a:pt x="576" y="412"/>
                </a:cubicBezTo>
                <a:cubicBezTo>
                  <a:pt x="592" y="412"/>
                  <a:pt x="604" y="425"/>
                  <a:pt x="604" y="441"/>
                </a:cubicBezTo>
                <a:cubicBezTo>
                  <a:pt x="604" y="451"/>
                  <a:pt x="604" y="451"/>
                  <a:pt x="604" y="451"/>
                </a:cubicBezTo>
                <a:cubicBezTo>
                  <a:pt x="633" y="451"/>
                  <a:pt x="633" y="451"/>
                  <a:pt x="633" y="451"/>
                </a:cubicBezTo>
                <a:cubicBezTo>
                  <a:pt x="633" y="441"/>
                  <a:pt x="633" y="441"/>
                  <a:pt x="633" y="441"/>
                </a:cubicBezTo>
                <a:cubicBezTo>
                  <a:pt x="633" y="425"/>
                  <a:pt x="646" y="412"/>
                  <a:pt x="661" y="412"/>
                </a:cubicBezTo>
                <a:cubicBezTo>
                  <a:pt x="677" y="412"/>
                  <a:pt x="690" y="425"/>
                  <a:pt x="690" y="441"/>
                </a:cubicBezTo>
                <a:cubicBezTo>
                  <a:pt x="690" y="451"/>
                  <a:pt x="690" y="451"/>
                  <a:pt x="690" y="451"/>
                </a:cubicBezTo>
                <a:cubicBezTo>
                  <a:pt x="718" y="451"/>
                  <a:pt x="718" y="451"/>
                  <a:pt x="718" y="451"/>
                </a:cubicBezTo>
                <a:cubicBezTo>
                  <a:pt x="718" y="441"/>
                  <a:pt x="718" y="441"/>
                  <a:pt x="718" y="441"/>
                </a:cubicBezTo>
                <a:cubicBezTo>
                  <a:pt x="718" y="425"/>
                  <a:pt x="731" y="412"/>
                  <a:pt x="747" y="412"/>
                </a:cubicBezTo>
                <a:cubicBezTo>
                  <a:pt x="762" y="412"/>
                  <a:pt x="775" y="425"/>
                  <a:pt x="775" y="441"/>
                </a:cubicBezTo>
                <a:lnTo>
                  <a:pt x="775" y="451"/>
                </a:lnTo>
                <a:close/>
                <a:moveTo>
                  <a:pt x="682" y="949"/>
                </a:moveTo>
                <a:cubicBezTo>
                  <a:pt x="540" y="949"/>
                  <a:pt x="540" y="949"/>
                  <a:pt x="540" y="949"/>
                </a:cubicBezTo>
                <a:cubicBezTo>
                  <a:pt x="540" y="1069"/>
                  <a:pt x="540" y="1069"/>
                  <a:pt x="540" y="1069"/>
                </a:cubicBezTo>
                <a:cubicBezTo>
                  <a:pt x="682" y="1069"/>
                  <a:pt x="682" y="1069"/>
                  <a:pt x="682" y="1069"/>
                </a:cubicBezTo>
                <a:lnTo>
                  <a:pt x="682" y="949"/>
                </a:lnTo>
                <a:close/>
                <a:moveTo>
                  <a:pt x="703" y="1069"/>
                </a:moveTo>
                <a:cubicBezTo>
                  <a:pt x="845" y="1069"/>
                  <a:pt x="845" y="1069"/>
                  <a:pt x="845" y="1069"/>
                </a:cubicBezTo>
                <a:cubicBezTo>
                  <a:pt x="845" y="949"/>
                  <a:pt x="845" y="949"/>
                  <a:pt x="845" y="949"/>
                </a:cubicBezTo>
                <a:cubicBezTo>
                  <a:pt x="703" y="949"/>
                  <a:pt x="703" y="949"/>
                  <a:pt x="703" y="949"/>
                </a:cubicBezTo>
                <a:lnTo>
                  <a:pt x="703" y="1069"/>
                </a:lnTo>
                <a:close/>
                <a:moveTo>
                  <a:pt x="377" y="1196"/>
                </a:moveTo>
                <a:cubicBezTo>
                  <a:pt x="519" y="1196"/>
                  <a:pt x="519" y="1196"/>
                  <a:pt x="519" y="1196"/>
                </a:cubicBezTo>
                <a:cubicBezTo>
                  <a:pt x="519" y="1090"/>
                  <a:pt x="519" y="1090"/>
                  <a:pt x="519" y="1090"/>
                </a:cubicBezTo>
                <a:cubicBezTo>
                  <a:pt x="377" y="1090"/>
                  <a:pt x="377" y="1090"/>
                  <a:pt x="377" y="1090"/>
                </a:cubicBezTo>
                <a:lnTo>
                  <a:pt x="377" y="1196"/>
                </a:lnTo>
                <a:close/>
                <a:moveTo>
                  <a:pt x="357" y="1090"/>
                </a:moveTo>
                <a:cubicBezTo>
                  <a:pt x="215" y="1090"/>
                  <a:pt x="215" y="1090"/>
                  <a:pt x="215" y="1090"/>
                </a:cubicBezTo>
                <a:cubicBezTo>
                  <a:pt x="215" y="1196"/>
                  <a:pt x="215" y="1196"/>
                  <a:pt x="215" y="1196"/>
                </a:cubicBezTo>
                <a:cubicBezTo>
                  <a:pt x="357" y="1196"/>
                  <a:pt x="357" y="1196"/>
                  <a:pt x="357" y="1196"/>
                </a:cubicBezTo>
                <a:lnTo>
                  <a:pt x="357" y="1090"/>
                </a:lnTo>
                <a:close/>
                <a:moveTo>
                  <a:pt x="540" y="1196"/>
                </a:moveTo>
                <a:cubicBezTo>
                  <a:pt x="682" y="1196"/>
                  <a:pt x="682" y="1196"/>
                  <a:pt x="682" y="1196"/>
                </a:cubicBezTo>
                <a:cubicBezTo>
                  <a:pt x="682" y="1090"/>
                  <a:pt x="682" y="1090"/>
                  <a:pt x="682" y="1090"/>
                </a:cubicBezTo>
                <a:cubicBezTo>
                  <a:pt x="540" y="1090"/>
                  <a:pt x="540" y="1090"/>
                  <a:pt x="540" y="1090"/>
                </a:cubicBezTo>
                <a:lnTo>
                  <a:pt x="540" y="1196"/>
                </a:lnTo>
                <a:close/>
                <a:moveTo>
                  <a:pt x="519" y="949"/>
                </a:moveTo>
                <a:cubicBezTo>
                  <a:pt x="377" y="949"/>
                  <a:pt x="377" y="949"/>
                  <a:pt x="377" y="949"/>
                </a:cubicBezTo>
                <a:cubicBezTo>
                  <a:pt x="377" y="1069"/>
                  <a:pt x="377" y="1069"/>
                  <a:pt x="377" y="1069"/>
                </a:cubicBezTo>
                <a:cubicBezTo>
                  <a:pt x="519" y="1069"/>
                  <a:pt x="519" y="1069"/>
                  <a:pt x="519" y="1069"/>
                </a:cubicBezTo>
                <a:lnTo>
                  <a:pt x="519" y="949"/>
                </a:lnTo>
                <a:close/>
                <a:moveTo>
                  <a:pt x="357" y="949"/>
                </a:moveTo>
                <a:cubicBezTo>
                  <a:pt x="215" y="949"/>
                  <a:pt x="215" y="949"/>
                  <a:pt x="215" y="949"/>
                </a:cubicBezTo>
                <a:cubicBezTo>
                  <a:pt x="215" y="1069"/>
                  <a:pt x="215" y="1069"/>
                  <a:pt x="215" y="1069"/>
                </a:cubicBezTo>
                <a:cubicBezTo>
                  <a:pt x="357" y="1069"/>
                  <a:pt x="357" y="1069"/>
                  <a:pt x="357" y="1069"/>
                </a:cubicBezTo>
                <a:lnTo>
                  <a:pt x="357" y="949"/>
                </a:lnTo>
                <a:close/>
                <a:moveTo>
                  <a:pt x="194" y="949"/>
                </a:moveTo>
                <a:cubicBezTo>
                  <a:pt x="52" y="949"/>
                  <a:pt x="52" y="949"/>
                  <a:pt x="52" y="949"/>
                </a:cubicBezTo>
                <a:cubicBezTo>
                  <a:pt x="52" y="1069"/>
                  <a:pt x="52" y="1069"/>
                  <a:pt x="52" y="1069"/>
                </a:cubicBezTo>
                <a:cubicBezTo>
                  <a:pt x="194" y="1069"/>
                  <a:pt x="194" y="1069"/>
                  <a:pt x="194" y="1069"/>
                </a:cubicBezTo>
                <a:lnTo>
                  <a:pt x="194" y="949"/>
                </a:lnTo>
                <a:close/>
                <a:moveTo>
                  <a:pt x="52" y="1090"/>
                </a:moveTo>
                <a:cubicBezTo>
                  <a:pt x="52" y="1196"/>
                  <a:pt x="52" y="1196"/>
                  <a:pt x="52" y="1196"/>
                </a:cubicBezTo>
                <a:cubicBezTo>
                  <a:pt x="194" y="1196"/>
                  <a:pt x="194" y="1196"/>
                  <a:pt x="194" y="1196"/>
                </a:cubicBezTo>
                <a:cubicBezTo>
                  <a:pt x="194" y="1090"/>
                  <a:pt x="194" y="1090"/>
                  <a:pt x="194" y="1090"/>
                </a:cubicBezTo>
                <a:lnTo>
                  <a:pt x="52" y="1090"/>
                </a:lnTo>
                <a:close/>
                <a:moveTo>
                  <a:pt x="845" y="1196"/>
                </a:moveTo>
                <a:cubicBezTo>
                  <a:pt x="845" y="1090"/>
                  <a:pt x="845" y="1090"/>
                  <a:pt x="845" y="1090"/>
                </a:cubicBezTo>
                <a:cubicBezTo>
                  <a:pt x="703" y="1090"/>
                  <a:pt x="703" y="1090"/>
                  <a:pt x="703" y="1090"/>
                </a:cubicBezTo>
                <a:cubicBezTo>
                  <a:pt x="703" y="1196"/>
                  <a:pt x="703" y="1196"/>
                  <a:pt x="703" y="1196"/>
                </a:cubicBezTo>
                <a:lnTo>
                  <a:pt x="845" y="1196"/>
                </a:lnTo>
                <a:close/>
                <a:moveTo>
                  <a:pt x="845" y="808"/>
                </a:moveTo>
                <a:cubicBezTo>
                  <a:pt x="703" y="808"/>
                  <a:pt x="703" y="808"/>
                  <a:pt x="703" y="808"/>
                </a:cubicBezTo>
                <a:cubicBezTo>
                  <a:pt x="703" y="928"/>
                  <a:pt x="703" y="928"/>
                  <a:pt x="703" y="928"/>
                </a:cubicBezTo>
                <a:cubicBezTo>
                  <a:pt x="845" y="928"/>
                  <a:pt x="845" y="928"/>
                  <a:pt x="845" y="928"/>
                </a:cubicBezTo>
                <a:lnTo>
                  <a:pt x="845" y="808"/>
                </a:lnTo>
                <a:close/>
                <a:moveTo>
                  <a:pt x="682" y="808"/>
                </a:moveTo>
                <a:cubicBezTo>
                  <a:pt x="540" y="808"/>
                  <a:pt x="540" y="808"/>
                  <a:pt x="540" y="808"/>
                </a:cubicBezTo>
                <a:cubicBezTo>
                  <a:pt x="540" y="928"/>
                  <a:pt x="540" y="928"/>
                  <a:pt x="540" y="928"/>
                </a:cubicBezTo>
                <a:cubicBezTo>
                  <a:pt x="682" y="928"/>
                  <a:pt x="682" y="928"/>
                  <a:pt x="682" y="928"/>
                </a:cubicBezTo>
                <a:lnTo>
                  <a:pt x="682" y="808"/>
                </a:lnTo>
                <a:close/>
                <a:moveTo>
                  <a:pt x="519" y="808"/>
                </a:moveTo>
                <a:cubicBezTo>
                  <a:pt x="377" y="808"/>
                  <a:pt x="377" y="808"/>
                  <a:pt x="377" y="808"/>
                </a:cubicBezTo>
                <a:cubicBezTo>
                  <a:pt x="377" y="928"/>
                  <a:pt x="377" y="928"/>
                  <a:pt x="377" y="928"/>
                </a:cubicBezTo>
                <a:cubicBezTo>
                  <a:pt x="519" y="928"/>
                  <a:pt x="519" y="928"/>
                  <a:pt x="519" y="928"/>
                </a:cubicBezTo>
                <a:lnTo>
                  <a:pt x="519" y="808"/>
                </a:lnTo>
                <a:close/>
                <a:moveTo>
                  <a:pt x="357" y="808"/>
                </a:moveTo>
                <a:cubicBezTo>
                  <a:pt x="215" y="808"/>
                  <a:pt x="215" y="808"/>
                  <a:pt x="215" y="808"/>
                </a:cubicBezTo>
                <a:cubicBezTo>
                  <a:pt x="215" y="928"/>
                  <a:pt x="215" y="928"/>
                  <a:pt x="215" y="928"/>
                </a:cubicBezTo>
                <a:cubicBezTo>
                  <a:pt x="357" y="928"/>
                  <a:pt x="357" y="928"/>
                  <a:pt x="357" y="928"/>
                </a:cubicBezTo>
                <a:lnTo>
                  <a:pt x="357" y="808"/>
                </a:lnTo>
                <a:close/>
                <a:moveTo>
                  <a:pt x="194" y="808"/>
                </a:moveTo>
                <a:cubicBezTo>
                  <a:pt x="52" y="808"/>
                  <a:pt x="52" y="808"/>
                  <a:pt x="52" y="808"/>
                </a:cubicBezTo>
                <a:cubicBezTo>
                  <a:pt x="52" y="928"/>
                  <a:pt x="52" y="928"/>
                  <a:pt x="52" y="928"/>
                </a:cubicBezTo>
                <a:cubicBezTo>
                  <a:pt x="194" y="928"/>
                  <a:pt x="194" y="928"/>
                  <a:pt x="194" y="928"/>
                </a:cubicBezTo>
                <a:lnTo>
                  <a:pt x="194" y="808"/>
                </a:lnTo>
                <a:close/>
                <a:moveTo>
                  <a:pt x="845" y="668"/>
                </a:moveTo>
                <a:cubicBezTo>
                  <a:pt x="703" y="668"/>
                  <a:pt x="703" y="668"/>
                  <a:pt x="703" y="668"/>
                </a:cubicBezTo>
                <a:cubicBezTo>
                  <a:pt x="703" y="787"/>
                  <a:pt x="703" y="787"/>
                  <a:pt x="703" y="787"/>
                </a:cubicBezTo>
                <a:cubicBezTo>
                  <a:pt x="845" y="787"/>
                  <a:pt x="845" y="787"/>
                  <a:pt x="845" y="787"/>
                </a:cubicBezTo>
                <a:lnTo>
                  <a:pt x="845" y="668"/>
                </a:lnTo>
                <a:close/>
                <a:moveTo>
                  <a:pt x="682" y="668"/>
                </a:moveTo>
                <a:cubicBezTo>
                  <a:pt x="540" y="668"/>
                  <a:pt x="540" y="668"/>
                  <a:pt x="540" y="668"/>
                </a:cubicBezTo>
                <a:cubicBezTo>
                  <a:pt x="540" y="787"/>
                  <a:pt x="540" y="787"/>
                  <a:pt x="540" y="787"/>
                </a:cubicBezTo>
                <a:cubicBezTo>
                  <a:pt x="682" y="787"/>
                  <a:pt x="682" y="787"/>
                  <a:pt x="682" y="787"/>
                </a:cubicBezTo>
                <a:lnTo>
                  <a:pt x="682" y="668"/>
                </a:lnTo>
                <a:close/>
                <a:moveTo>
                  <a:pt x="519" y="668"/>
                </a:moveTo>
                <a:cubicBezTo>
                  <a:pt x="377" y="668"/>
                  <a:pt x="377" y="668"/>
                  <a:pt x="377" y="668"/>
                </a:cubicBezTo>
                <a:cubicBezTo>
                  <a:pt x="377" y="787"/>
                  <a:pt x="377" y="787"/>
                  <a:pt x="377" y="787"/>
                </a:cubicBezTo>
                <a:cubicBezTo>
                  <a:pt x="519" y="787"/>
                  <a:pt x="519" y="787"/>
                  <a:pt x="519" y="787"/>
                </a:cubicBezTo>
                <a:lnTo>
                  <a:pt x="519" y="668"/>
                </a:lnTo>
                <a:close/>
                <a:moveTo>
                  <a:pt x="357" y="668"/>
                </a:moveTo>
                <a:cubicBezTo>
                  <a:pt x="215" y="668"/>
                  <a:pt x="215" y="668"/>
                  <a:pt x="215" y="668"/>
                </a:cubicBezTo>
                <a:cubicBezTo>
                  <a:pt x="215" y="787"/>
                  <a:pt x="215" y="787"/>
                  <a:pt x="215" y="787"/>
                </a:cubicBezTo>
                <a:cubicBezTo>
                  <a:pt x="357" y="787"/>
                  <a:pt x="357" y="787"/>
                  <a:pt x="357" y="787"/>
                </a:cubicBezTo>
                <a:lnTo>
                  <a:pt x="357" y="668"/>
                </a:lnTo>
                <a:close/>
                <a:moveTo>
                  <a:pt x="194" y="668"/>
                </a:moveTo>
                <a:cubicBezTo>
                  <a:pt x="52" y="668"/>
                  <a:pt x="52" y="668"/>
                  <a:pt x="52" y="668"/>
                </a:cubicBezTo>
                <a:cubicBezTo>
                  <a:pt x="52" y="787"/>
                  <a:pt x="52" y="787"/>
                  <a:pt x="52" y="787"/>
                </a:cubicBezTo>
                <a:cubicBezTo>
                  <a:pt x="194" y="787"/>
                  <a:pt x="194" y="787"/>
                  <a:pt x="194" y="787"/>
                </a:cubicBezTo>
                <a:lnTo>
                  <a:pt x="194" y="668"/>
                </a:lnTo>
                <a:close/>
                <a:moveTo>
                  <a:pt x="775" y="493"/>
                </a:moveTo>
                <a:cubicBezTo>
                  <a:pt x="775" y="511"/>
                  <a:pt x="775" y="511"/>
                  <a:pt x="775" y="511"/>
                </a:cubicBezTo>
                <a:cubicBezTo>
                  <a:pt x="775" y="527"/>
                  <a:pt x="762" y="540"/>
                  <a:pt x="747" y="540"/>
                </a:cubicBezTo>
                <a:cubicBezTo>
                  <a:pt x="731" y="540"/>
                  <a:pt x="718" y="527"/>
                  <a:pt x="718" y="511"/>
                </a:cubicBezTo>
                <a:cubicBezTo>
                  <a:pt x="718" y="493"/>
                  <a:pt x="718" y="493"/>
                  <a:pt x="718" y="493"/>
                </a:cubicBezTo>
                <a:cubicBezTo>
                  <a:pt x="690" y="493"/>
                  <a:pt x="690" y="493"/>
                  <a:pt x="690" y="493"/>
                </a:cubicBezTo>
                <a:cubicBezTo>
                  <a:pt x="690" y="511"/>
                  <a:pt x="690" y="511"/>
                  <a:pt x="690" y="511"/>
                </a:cubicBezTo>
                <a:cubicBezTo>
                  <a:pt x="690" y="527"/>
                  <a:pt x="677" y="540"/>
                  <a:pt x="661" y="540"/>
                </a:cubicBezTo>
                <a:cubicBezTo>
                  <a:pt x="646" y="540"/>
                  <a:pt x="633" y="527"/>
                  <a:pt x="633" y="511"/>
                </a:cubicBezTo>
                <a:cubicBezTo>
                  <a:pt x="633" y="493"/>
                  <a:pt x="633" y="493"/>
                  <a:pt x="633" y="493"/>
                </a:cubicBezTo>
                <a:cubicBezTo>
                  <a:pt x="604" y="493"/>
                  <a:pt x="604" y="493"/>
                  <a:pt x="604" y="493"/>
                </a:cubicBezTo>
                <a:cubicBezTo>
                  <a:pt x="604" y="511"/>
                  <a:pt x="604" y="511"/>
                  <a:pt x="604" y="511"/>
                </a:cubicBezTo>
                <a:cubicBezTo>
                  <a:pt x="604" y="527"/>
                  <a:pt x="592" y="540"/>
                  <a:pt x="576" y="540"/>
                </a:cubicBezTo>
                <a:cubicBezTo>
                  <a:pt x="561" y="540"/>
                  <a:pt x="548" y="527"/>
                  <a:pt x="548" y="511"/>
                </a:cubicBezTo>
                <a:cubicBezTo>
                  <a:pt x="548" y="493"/>
                  <a:pt x="548" y="493"/>
                  <a:pt x="548" y="493"/>
                </a:cubicBezTo>
                <a:cubicBezTo>
                  <a:pt x="519" y="493"/>
                  <a:pt x="519" y="493"/>
                  <a:pt x="519" y="493"/>
                </a:cubicBezTo>
                <a:cubicBezTo>
                  <a:pt x="519" y="511"/>
                  <a:pt x="519" y="511"/>
                  <a:pt x="519" y="511"/>
                </a:cubicBezTo>
                <a:cubicBezTo>
                  <a:pt x="519" y="527"/>
                  <a:pt x="507" y="540"/>
                  <a:pt x="491" y="540"/>
                </a:cubicBezTo>
                <a:cubicBezTo>
                  <a:pt x="475" y="540"/>
                  <a:pt x="463" y="527"/>
                  <a:pt x="463" y="511"/>
                </a:cubicBezTo>
                <a:cubicBezTo>
                  <a:pt x="463" y="493"/>
                  <a:pt x="463" y="493"/>
                  <a:pt x="463" y="493"/>
                </a:cubicBezTo>
                <a:cubicBezTo>
                  <a:pt x="434" y="493"/>
                  <a:pt x="434" y="493"/>
                  <a:pt x="434" y="493"/>
                </a:cubicBezTo>
                <a:cubicBezTo>
                  <a:pt x="434" y="511"/>
                  <a:pt x="434" y="511"/>
                  <a:pt x="434" y="511"/>
                </a:cubicBezTo>
                <a:cubicBezTo>
                  <a:pt x="434" y="527"/>
                  <a:pt x="421" y="540"/>
                  <a:pt x="406" y="540"/>
                </a:cubicBezTo>
                <a:cubicBezTo>
                  <a:pt x="390" y="540"/>
                  <a:pt x="378" y="527"/>
                  <a:pt x="378" y="511"/>
                </a:cubicBezTo>
                <a:cubicBezTo>
                  <a:pt x="378" y="493"/>
                  <a:pt x="378" y="493"/>
                  <a:pt x="378" y="493"/>
                </a:cubicBezTo>
                <a:cubicBezTo>
                  <a:pt x="349" y="493"/>
                  <a:pt x="349" y="493"/>
                  <a:pt x="349" y="493"/>
                </a:cubicBezTo>
                <a:cubicBezTo>
                  <a:pt x="349" y="511"/>
                  <a:pt x="349" y="511"/>
                  <a:pt x="349" y="511"/>
                </a:cubicBezTo>
                <a:cubicBezTo>
                  <a:pt x="349" y="527"/>
                  <a:pt x="336" y="540"/>
                  <a:pt x="321" y="540"/>
                </a:cubicBezTo>
                <a:cubicBezTo>
                  <a:pt x="305" y="540"/>
                  <a:pt x="292" y="527"/>
                  <a:pt x="292" y="511"/>
                </a:cubicBezTo>
                <a:cubicBezTo>
                  <a:pt x="292" y="493"/>
                  <a:pt x="292" y="493"/>
                  <a:pt x="292" y="493"/>
                </a:cubicBezTo>
                <a:cubicBezTo>
                  <a:pt x="264" y="493"/>
                  <a:pt x="264" y="493"/>
                  <a:pt x="264" y="493"/>
                </a:cubicBezTo>
                <a:cubicBezTo>
                  <a:pt x="264" y="511"/>
                  <a:pt x="264" y="511"/>
                  <a:pt x="264" y="511"/>
                </a:cubicBezTo>
                <a:cubicBezTo>
                  <a:pt x="264" y="527"/>
                  <a:pt x="251" y="540"/>
                  <a:pt x="235" y="540"/>
                </a:cubicBezTo>
                <a:cubicBezTo>
                  <a:pt x="220" y="540"/>
                  <a:pt x="207" y="527"/>
                  <a:pt x="207" y="511"/>
                </a:cubicBezTo>
                <a:cubicBezTo>
                  <a:pt x="207" y="493"/>
                  <a:pt x="207" y="493"/>
                  <a:pt x="207" y="493"/>
                </a:cubicBezTo>
                <a:cubicBezTo>
                  <a:pt x="179" y="493"/>
                  <a:pt x="179" y="493"/>
                  <a:pt x="179" y="493"/>
                </a:cubicBezTo>
                <a:cubicBezTo>
                  <a:pt x="179" y="511"/>
                  <a:pt x="179" y="511"/>
                  <a:pt x="179" y="511"/>
                </a:cubicBezTo>
                <a:cubicBezTo>
                  <a:pt x="179" y="527"/>
                  <a:pt x="166" y="540"/>
                  <a:pt x="150" y="540"/>
                </a:cubicBezTo>
                <a:cubicBezTo>
                  <a:pt x="135" y="540"/>
                  <a:pt x="122" y="527"/>
                  <a:pt x="122" y="511"/>
                </a:cubicBezTo>
                <a:cubicBezTo>
                  <a:pt x="122" y="493"/>
                  <a:pt x="122" y="493"/>
                  <a:pt x="122" y="493"/>
                </a:cubicBezTo>
                <a:cubicBezTo>
                  <a:pt x="42" y="493"/>
                  <a:pt x="42" y="493"/>
                  <a:pt x="42" y="493"/>
                </a:cubicBezTo>
                <a:cubicBezTo>
                  <a:pt x="42" y="647"/>
                  <a:pt x="42" y="647"/>
                  <a:pt x="42" y="647"/>
                </a:cubicBezTo>
                <a:cubicBezTo>
                  <a:pt x="855" y="647"/>
                  <a:pt x="855" y="647"/>
                  <a:pt x="855" y="647"/>
                </a:cubicBezTo>
                <a:cubicBezTo>
                  <a:pt x="855" y="493"/>
                  <a:pt x="855" y="493"/>
                  <a:pt x="855" y="493"/>
                </a:cubicBezTo>
                <a:lnTo>
                  <a:pt x="775" y="493"/>
                </a:lnTo>
                <a:close/>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190577860"/>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3385" y="2136047"/>
            <a:ext cx="3499128"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716053826"/>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113" y="1447800"/>
            <a:ext cx="11149012"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13355543"/>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 id="2147483773" r:id="rId13"/>
    <p:sldLayoutId id="2147483774" r:id="rId14"/>
    <p:sldLayoutId id="2147483775" r:id="rId15"/>
    <p:sldLayoutId id="2147483776" r:id="rId16"/>
    <p:sldLayoutId id="2147483777" r:id="rId17"/>
    <p:sldLayoutId id="2147483778" r:id="rId18"/>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4" name="Rectangle 3"/>
          <p:cNvSpPr/>
          <p:nvPr/>
        </p:nvSpPr>
        <p:spPr bwMode="auto">
          <a:xfrm>
            <a:off x="1" y="0"/>
            <a:ext cx="308344"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5" name="Rectangle 4"/>
          <p:cNvSpPr/>
          <p:nvPr/>
        </p:nvSpPr>
        <p:spPr bwMode="auto">
          <a:xfrm>
            <a:off x="0" y="0"/>
            <a:ext cx="12188825" cy="14478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 name="Title Placeholder 1"/>
          <p:cNvSpPr>
            <a:spLocks noGrp="1"/>
          </p:cNvSpPr>
          <p:nvPr>
            <p:ph type="title"/>
          </p:nvPr>
        </p:nvSpPr>
        <p:spPr>
          <a:xfrm>
            <a:off x="519111" y="228601"/>
            <a:ext cx="11149014" cy="664797"/>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19113" y="1905000"/>
            <a:ext cx="11149012" cy="1618905"/>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905640138"/>
      </p:ext>
    </p:extLst>
  </p:cSld>
  <p:clrMap bg1="lt1" tx1="dk1" bg2="lt2" tx2="dk2" accent1="accent1" accent2="accent2" accent3="accent3" accent4="accent4" accent5="accent5" accent6="accent6" hlink="hlink" folHlink="folHlink"/>
  <p:sldLayoutIdLst>
    <p:sldLayoutId id="2147483780" r:id="rId1"/>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4800" b="0" kern="1200" cap="none" spc="-100" baseline="0" dirty="0">
          <a:ln w="3175">
            <a:noFill/>
          </a:ln>
          <a:solidFill>
            <a:schemeClr val="bg1">
              <a:alpha val="99000"/>
            </a:schemeClr>
          </a:solidFill>
          <a:effectLst/>
          <a:latin typeface="Segoe UI Light" pitchFamily="34" charset="0"/>
          <a:ea typeface="+mn-ea"/>
          <a:cs typeface="Arial" charset="0"/>
        </a:defRPr>
      </a:lvl1pPr>
    </p:titleStyle>
    <p:bodyStyle>
      <a:lvl1pPr marL="0" indent="0" algn="l" defTabSz="914363" rtl="0" eaLnBrk="1" latinLnBrk="0" hangingPunct="1">
        <a:lnSpc>
          <a:spcPct val="90000"/>
        </a:lnSpc>
        <a:spcBef>
          <a:spcPct val="20000"/>
        </a:spcBef>
        <a:buFont typeface="Arial" pitchFamily="34" charset="0"/>
        <a:buNone/>
        <a:defRPr sz="2400" b="0" kern="1200">
          <a:gradFill>
            <a:gsLst>
              <a:gs pos="0">
                <a:srgbClr val="595959"/>
              </a:gs>
              <a:gs pos="86000">
                <a:srgbClr val="595959"/>
              </a:gs>
            </a:gsLst>
            <a:lin ang="5400000" scaled="0"/>
          </a:gradFill>
          <a:latin typeface="Consolas" pitchFamily="49" charset="0"/>
          <a:ea typeface="+mn-ea"/>
          <a:cs typeface="Consolas" pitchFamily="49" charset="0"/>
        </a:defRPr>
      </a:lvl1pPr>
      <a:lvl2pPr marL="384954" indent="-7937" algn="l" defTabSz="914363" rtl="0" eaLnBrk="1" latinLnBrk="0" hangingPunct="1">
        <a:lnSpc>
          <a:spcPct val="90000"/>
        </a:lnSpc>
        <a:spcBef>
          <a:spcPct val="20000"/>
        </a:spcBef>
        <a:buFont typeface="Arial" pitchFamily="34" charset="0"/>
        <a:buNone/>
        <a:defRPr sz="2000" b="0" kern="1200">
          <a:gradFill>
            <a:gsLst>
              <a:gs pos="0">
                <a:srgbClr val="595959"/>
              </a:gs>
              <a:gs pos="86000">
                <a:srgbClr val="595959"/>
              </a:gs>
            </a:gsLst>
            <a:lin ang="5400000" scaled="0"/>
          </a:gradFill>
          <a:latin typeface="Consolas" pitchFamily="49" charset="0"/>
          <a:ea typeface="+mn-ea"/>
          <a:cs typeface="Consolas" pitchFamily="49" charset="0"/>
        </a:defRPr>
      </a:lvl2pPr>
      <a:lvl3pPr marL="761970" indent="-7937" algn="l" defTabSz="914363" rtl="0" eaLnBrk="1" latinLnBrk="0" hangingPunct="1">
        <a:lnSpc>
          <a:spcPct val="90000"/>
        </a:lnSpc>
        <a:spcBef>
          <a:spcPct val="20000"/>
        </a:spcBef>
        <a:buFont typeface="Arial" pitchFamily="34" charset="0"/>
        <a:buNone/>
        <a:defRPr sz="1800" b="0" kern="1200">
          <a:gradFill>
            <a:gsLst>
              <a:gs pos="0">
                <a:srgbClr val="595959"/>
              </a:gs>
              <a:gs pos="86000">
                <a:srgbClr val="595959"/>
              </a:gs>
            </a:gsLst>
            <a:lin ang="5400000" scaled="0"/>
          </a:gradFill>
          <a:latin typeface="Consolas" pitchFamily="49" charset="0"/>
          <a:ea typeface="+mn-ea"/>
          <a:cs typeface="Consolas" pitchFamily="49" charset="0"/>
        </a:defRPr>
      </a:lvl3pPr>
      <a:lvl4pPr marL="1094009" indent="7937" algn="l" defTabSz="914363" rtl="0" eaLnBrk="1" latinLnBrk="0" hangingPunct="1">
        <a:lnSpc>
          <a:spcPct val="90000"/>
        </a:lnSpc>
        <a:spcBef>
          <a:spcPct val="20000"/>
        </a:spcBef>
        <a:buFont typeface="Arial" pitchFamily="34" charset="0"/>
        <a:buNone/>
        <a:defRPr sz="1800" b="0" kern="1200">
          <a:gradFill>
            <a:gsLst>
              <a:gs pos="0">
                <a:srgbClr val="595959"/>
              </a:gs>
              <a:gs pos="86000">
                <a:srgbClr val="595959"/>
              </a:gs>
            </a:gsLst>
            <a:lin ang="5400000" scaled="0"/>
          </a:gradFill>
          <a:latin typeface="Consolas" pitchFamily="49" charset="0"/>
          <a:ea typeface="+mn-ea"/>
          <a:cs typeface="Consolas" pitchFamily="49" charset="0"/>
        </a:defRPr>
      </a:lvl4pPr>
      <a:lvl5pPr marL="1426047" indent="0" algn="l" defTabSz="914363" rtl="0" eaLnBrk="1" latinLnBrk="0" hangingPunct="1">
        <a:lnSpc>
          <a:spcPct val="90000"/>
        </a:lnSpc>
        <a:spcBef>
          <a:spcPct val="20000"/>
        </a:spcBef>
        <a:buFont typeface="Arial" pitchFamily="34" charset="0"/>
        <a:buNone/>
        <a:defRPr sz="1800" b="0" kern="1200">
          <a:gradFill>
            <a:gsLst>
              <a:gs pos="0">
                <a:srgbClr val="595959"/>
              </a:gs>
              <a:gs pos="86000">
                <a:srgbClr val="595959"/>
              </a:gs>
            </a:gsLst>
            <a:lin ang="5400000" scaled="0"/>
          </a:gradFill>
          <a:latin typeface="Consolas" pitchFamily="49" charset="0"/>
          <a:ea typeface="+mn-ea"/>
          <a:cs typeface="Consolas" pitchFamily="49"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tags" Target="../tags/tag5.xml"/><Relationship Id="rId1" Type="http://schemas.openxmlformats.org/officeDocument/2006/relationships/vmlDrawing" Target="../drawings/vmlDrawing4.vml"/><Relationship Id="rId6" Type="http://schemas.openxmlformats.org/officeDocument/2006/relationships/image" Target="../media/image10.emf"/><Relationship Id="rId5" Type="http://schemas.openxmlformats.org/officeDocument/2006/relationships/oleObject" Target="../embeddings/oleObject4.bin"/><Relationship Id="rId4" Type="http://schemas.openxmlformats.org/officeDocument/2006/relationships/notesSlide" Target="../notesSlides/notesSlide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tags" Target="../tags/tag6.xml"/><Relationship Id="rId1" Type="http://schemas.openxmlformats.org/officeDocument/2006/relationships/vmlDrawing" Target="../drawings/vmlDrawing5.vml"/><Relationship Id="rId6" Type="http://schemas.openxmlformats.org/officeDocument/2006/relationships/image" Target="../media/image10.emf"/><Relationship Id="rId5" Type="http://schemas.openxmlformats.org/officeDocument/2006/relationships/oleObject" Target="../embeddings/oleObject5.bin"/><Relationship Id="rId4" Type="http://schemas.openxmlformats.org/officeDocument/2006/relationships/notesSlide" Target="../notesSlides/notesSlide1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6.xml"/><Relationship Id="rId1" Type="http://schemas.openxmlformats.org/officeDocument/2006/relationships/slideLayout" Target="../slideLayouts/slideLayout6.xml"/><Relationship Id="rId4" Type="http://schemas.openxmlformats.org/officeDocument/2006/relationships/chart" Target="../charts/chart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xml"/><Relationship Id="rId1" Type="http://schemas.openxmlformats.org/officeDocument/2006/relationships/vmlDrawing" Target="../drawings/vmlDrawing1.vml"/><Relationship Id="rId6" Type="http://schemas.openxmlformats.org/officeDocument/2006/relationships/image" Target="../media/image10.emf"/><Relationship Id="rId5" Type="http://schemas.openxmlformats.org/officeDocument/2006/relationships/oleObject" Target="../embeddings/oleObject1.bin"/><Relationship Id="rId4"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tags" Target="../tags/tag7.xml"/><Relationship Id="rId1" Type="http://schemas.openxmlformats.org/officeDocument/2006/relationships/vmlDrawing" Target="../drawings/vmlDrawing6.vml"/><Relationship Id="rId6" Type="http://schemas.openxmlformats.org/officeDocument/2006/relationships/image" Target="../media/image10.emf"/><Relationship Id="rId5" Type="http://schemas.openxmlformats.org/officeDocument/2006/relationships/oleObject" Target="../embeddings/oleObject6.bin"/><Relationship Id="rId4" Type="http://schemas.openxmlformats.org/officeDocument/2006/relationships/notesSlide" Target="../notesSlides/notesSlide19.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9.xml"/><Relationship Id="rId1" Type="http://schemas.openxmlformats.org/officeDocument/2006/relationships/tags" Target="../tags/tag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Layout" Target="../slideLayouts/slideLayout5.xml"/><Relationship Id="rId1" Type="http://schemas.openxmlformats.org/officeDocument/2006/relationships/tags" Target="../tags/tag10.xml"/><Relationship Id="rId4" Type="http://schemas.openxmlformats.org/officeDocument/2006/relationships/image" Target="../media/image1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3" Type="http://schemas.openxmlformats.org/officeDocument/2006/relationships/tags" Target="../tags/tag12.xml"/><Relationship Id="rId7" Type="http://schemas.openxmlformats.org/officeDocument/2006/relationships/image" Target="../media/image10.emf"/><Relationship Id="rId2" Type="http://schemas.openxmlformats.org/officeDocument/2006/relationships/tags" Target="../tags/tag11.xml"/><Relationship Id="rId1" Type="http://schemas.openxmlformats.org/officeDocument/2006/relationships/vmlDrawing" Target="../drawings/vmlDrawing7.vml"/><Relationship Id="rId6" Type="http://schemas.openxmlformats.org/officeDocument/2006/relationships/oleObject" Target="../embeddings/oleObject7.bin"/><Relationship Id="rId5" Type="http://schemas.openxmlformats.org/officeDocument/2006/relationships/notesSlide" Target="../notesSlides/notesSlide23.xml"/><Relationship Id="rId4"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8" Type="http://schemas.openxmlformats.org/officeDocument/2006/relationships/oleObject" Target="../embeddings/oleObject8.bin"/><Relationship Id="rId13" Type="http://schemas.openxmlformats.org/officeDocument/2006/relationships/hyperlink" Target="http://asp.net/web-api" TargetMode="External"/><Relationship Id="rId3" Type="http://schemas.openxmlformats.org/officeDocument/2006/relationships/tags" Target="../tags/tag14.xml"/><Relationship Id="rId7" Type="http://schemas.openxmlformats.org/officeDocument/2006/relationships/notesSlide" Target="../notesSlides/notesSlide24.xml"/><Relationship Id="rId12" Type="http://schemas.openxmlformats.org/officeDocument/2006/relationships/hyperlink" Target="http://asp.net/" TargetMode="External"/><Relationship Id="rId2" Type="http://schemas.openxmlformats.org/officeDocument/2006/relationships/tags" Target="../tags/tag13.xml"/><Relationship Id="rId1" Type="http://schemas.openxmlformats.org/officeDocument/2006/relationships/vmlDrawing" Target="../drawings/vmlDrawing8.vml"/><Relationship Id="rId6" Type="http://schemas.openxmlformats.org/officeDocument/2006/relationships/slideLayout" Target="../slideLayouts/slideLayout2.xml"/><Relationship Id="rId11" Type="http://schemas.openxmlformats.org/officeDocument/2006/relationships/image" Target="../media/image1.png"/><Relationship Id="rId5" Type="http://schemas.openxmlformats.org/officeDocument/2006/relationships/tags" Target="../tags/tag16.xml"/><Relationship Id="rId10" Type="http://schemas.openxmlformats.org/officeDocument/2006/relationships/hyperlink" Target="http://forums.dev.windows.com/" TargetMode="External"/><Relationship Id="rId4" Type="http://schemas.openxmlformats.org/officeDocument/2006/relationships/tags" Target="../tags/tag15.xml"/><Relationship Id="rId9" Type="http://schemas.openxmlformats.org/officeDocument/2006/relationships/image" Target="../media/image10.em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tags" Target="../tags/tag3.xml"/><Relationship Id="rId1" Type="http://schemas.openxmlformats.org/officeDocument/2006/relationships/vmlDrawing" Target="../drawings/vmlDrawing2.vml"/><Relationship Id="rId6" Type="http://schemas.openxmlformats.org/officeDocument/2006/relationships/image" Target="../media/image10.emf"/><Relationship Id="rId5" Type="http://schemas.openxmlformats.org/officeDocument/2006/relationships/oleObject" Target="../embeddings/oleObject2.bin"/><Relationship Id="rId4"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tags" Target="../tags/tag4.xml"/><Relationship Id="rId1" Type="http://schemas.openxmlformats.org/officeDocument/2006/relationships/vmlDrawing" Target="../drawings/vmlDrawing3.vml"/><Relationship Id="rId6" Type="http://schemas.openxmlformats.org/officeDocument/2006/relationships/image" Target="../media/image10.emf"/><Relationship Id="rId5" Type="http://schemas.openxmlformats.org/officeDocument/2006/relationships/oleObject" Target="../embeddings/oleObject3.bin"/><Relationship Id="rId4" Type="http://schemas.openxmlformats.org/officeDocument/2006/relationships/notesSlide" Target="../notesSlides/notesSlide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WebCamps Online</a:t>
            </a:r>
            <a:endParaRPr lang="en-US" dirty="0"/>
          </a:p>
        </p:txBody>
      </p:sp>
      <p:grpSp>
        <p:nvGrpSpPr>
          <p:cNvPr id="16" name="Group 15"/>
          <p:cNvGrpSpPr/>
          <p:nvPr/>
        </p:nvGrpSpPr>
        <p:grpSpPr>
          <a:xfrm>
            <a:off x="-1" y="1141412"/>
            <a:ext cx="11676064" cy="1645920"/>
            <a:chOff x="-1" y="1141412"/>
            <a:chExt cx="11676064" cy="1645920"/>
          </a:xfrm>
        </p:grpSpPr>
        <p:sp>
          <p:nvSpPr>
            <p:cNvPr id="4" name="Rectangle 3"/>
            <p:cNvSpPr/>
            <p:nvPr/>
          </p:nvSpPr>
          <p:spPr bwMode="auto">
            <a:xfrm>
              <a:off x="-1" y="1141412"/>
              <a:ext cx="3657600" cy="164592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8" name="Rectangle 7"/>
            <p:cNvSpPr/>
            <p:nvPr/>
          </p:nvSpPr>
          <p:spPr>
            <a:xfrm>
              <a:off x="3651849" y="1141412"/>
              <a:ext cx="8024214" cy="1645919"/>
            </a:xfrm>
            <a:prstGeom prst="rect">
              <a:avLst/>
            </a:prstGeom>
          </p:spPr>
          <p:txBody>
            <a:bodyPr wrap="square" lIns="274320" anchor="ctr">
              <a:noAutofit/>
            </a:bodyPr>
            <a:lstStyle/>
            <a:p>
              <a:pPr marL="3175" lvl="0" defTabSz="914363">
                <a:lnSpc>
                  <a:spcPct val="90000"/>
                </a:lnSpc>
                <a:spcBef>
                  <a:spcPts val="600"/>
                </a:spcBef>
                <a:buSzPct val="80000"/>
              </a:pPr>
              <a:r>
                <a:rPr lang="en-US" sz="2600" spc="-100" dirty="0">
                  <a:solidFill>
                    <a:srgbClr val="00AEEF">
                      <a:alpha val="99000"/>
                    </a:srgbClr>
                  </a:solidFill>
                  <a:latin typeface="Segoe UI Light" pitchFamily="34" charset="0"/>
                </a:rPr>
                <a:t>Twitter: </a:t>
              </a:r>
              <a:r>
                <a:rPr lang="en-US" sz="2600" spc="-100" dirty="0">
                  <a:gradFill>
                    <a:gsLst>
                      <a:gs pos="0">
                        <a:srgbClr val="595959"/>
                      </a:gs>
                      <a:gs pos="86000">
                        <a:srgbClr val="595959"/>
                      </a:gs>
                    </a:gsLst>
                    <a:lin ang="5400000" scaled="0"/>
                  </a:gradFill>
                  <a:latin typeface="Segoe UI Light" pitchFamily="34" charset="0"/>
                </a:rPr>
                <a:t/>
              </a:r>
              <a:br>
                <a:rPr lang="en-US" sz="2600" spc="-100" dirty="0">
                  <a:gradFill>
                    <a:gsLst>
                      <a:gs pos="0">
                        <a:srgbClr val="595959"/>
                      </a:gs>
                      <a:gs pos="86000">
                        <a:srgbClr val="595959"/>
                      </a:gs>
                    </a:gsLst>
                    <a:lin ang="5400000" scaled="0"/>
                  </a:gradFill>
                  <a:latin typeface="Segoe UI Light" pitchFamily="34" charset="0"/>
                </a:rPr>
              </a:br>
              <a:r>
                <a:rPr lang="en-US" sz="2600" spc="-100" dirty="0">
                  <a:gradFill>
                    <a:gsLst>
                      <a:gs pos="0">
                        <a:srgbClr val="595959"/>
                      </a:gs>
                      <a:gs pos="86000">
                        <a:srgbClr val="595959"/>
                      </a:gs>
                    </a:gsLst>
                    <a:lin ang="5400000" scaled="0"/>
                  </a:gradFill>
                  <a:latin typeface="Segoe UI Light" pitchFamily="34" charset="0"/>
                </a:rPr>
                <a:t>Follow @</a:t>
              </a:r>
              <a:r>
                <a:rPr lang="en-US" sz="2600" spc="-100" dirty="0" err="1">
                  <a:gradFill>
                    <a:gsLst>
                      <a:gs pos="0">
                        <a:srgbClr val="595959"/>
                      </a:gs>
                      <a:gs pos="86000">
                        <a:srgbClr val="595959"/>
                      </a:gs>
                    </a:gsLst>
                    <a:lin ang="5400000" scaled="0"/>
                  </a:gradFill>
                  <a:latin typeface="Segoe UI Light" pitchFamily="34" charset="0"/>
                </a:rPr>
                <a:t>webcamps</a:t>
              </a:r>
              <a:r>
                <a:rPr lang="en-US" sz="2600" spc="-100" dirty="0">
                  <a:gradFill>
                    <a:gsLst>
                      <a:gs pos="0">
                        <a:srgbClr val="595959"/>
                      </a:gs>
                      <a:gs pos="86000">
                        <a:srgbClr val="595959"/>
                      </a:gs>
                    </a:gsLst>
                    <a:lin ang="5400000" scaled="0"/>
                  </a:gradFill>
                  <a:latin typeface="Segoe UI Light" pitchFamily="34" charset="0"/>
                </a:rPr>
                <a:t/>
              </a:r>
              <a:br>
                <a:rPr lang="en-US" sz="2600" spc="-100" dirty="0">
                  <a:gradFill>
                    <a:gsLst>
                      <a:gs pos="0">
                        <a:srgbClr val="595959"/>
                      </a:gs>
                      <a:gs pos="86000">
                        <a:srgbClr val="595959"/>
                      </a:gs>
                    </a:gsLst>
                    <a:lin ang="5400000" scaled="0"/>
                  </a:gradFill>
                  <a:latin typeface="Segoe UI Light" pitchFamily="34" charset="0"/>
                </a:rPr>
              </a:br>
              <a:r>
                <a:rPr lang="en-US" sz="2600" spc="-100" dirty="0" err="1">
                  <a:gradFill>
                    <a:gsLst>
                      <a:gs pos="0">
                        <a:srgbClr val="595959"/>
                      </a:gs>
                      <a:gs pos="86000">
                        <a:srgbClr val="595959"/>
                      </a:gs>
                    </a:gsLst>
                    <a:lin ang="5400000" scaled="0"/>
                  </a:gradFill>
                  <a:latin typeface="Segoe UI Light" pitchFamily="34" charset="0"/>
                </a:rPr>
                <a:t>Hashtag</a:t>
              </a:r>
              <a:r>
                <a:rPr lang="en-US" sz="2600" spc="-100" dirty="0">
                  <a:gradFill>
                    <a:gsLst>
                      <a:gs pos="0">
                        <a:srgbClr val="595959"/>
                      </a:gs>
                      <a:gs pos="86000">
                        <a:srgbClr val="595959"/>
                      </a:gs>
                    </a:gsLst>
                    <a:lin ang="5400000" scaled="0"/>
                  </a:gradFill>
                  <a:latin typeface="Segoe UI Light" pitchFamily="34" charset="0"/>
                </a:rPr>
                <a:t> #</a:t>
              </a:r>
              <a:r>
                <a:rPr lang="en-US" sz="2600" spc="-100" dirty="0" err="1">
                  <a:gradFill>
                    <a:gsLst>
                      <a:gs pos="0">
                        <a:srgbClr val="595959"/>
                      </a:gs>
                      <a:gs pos="86000">
                        <a:srgbClr val="595959"/>
                      </a:gs>
                    </a:gsLst>
                    <a:lin ang="5400000" scaled="0"/>
                  </a:gradFill>
                  <a:latin typeface="Segoe UI Light" pitchFamily="34" charset="0"/>
                </a:rPr>
                <a:t>webcamps</a:t>
              </a:r>
              <a:endParaRPr lang="en-US" sz="2600" spc="-100" dirty="0">
                <a:gradFill>
                  <a:gsLst>
                    <a:gs pos="0">
                      <a:srgbClr val="595959"/>
                    </a:gs>
                    <a:gs pos="86000">
                      <a:srgbClr val="595959"/>
                    </a:gs>
                  </a:gsLst>
                  <a:lin ang="5400000" scaled="0"/>
                </a:gradFill>
                <a:latin typeface="Segoe UI Light" pitchFamily="34" charset="0"/>
              </a:endParaRPr>
            </a:p>
            <a:p>
              <a:pPr marL="3175" lvl="0" defTabSz="914363">
                <a:lnSpc>
                  <a:spcPct val="90000"/>
                </a:lnSpc>
                <a:spcBef>
                  <a:spcPts val="600"/>
                </a:spcBef>
                <a:buSzPct val="80000"/>
              </a:pPr>
              <a:r>
                <a:rPr lang="en-US" sz="2600" spc="-100" dirty="0">
                  <a:gradFill>
                    <a:gsLst>
                      <a:gs pos="0">
                        <a:srgbClr val="595959"/>
                      </a:gs>
                      <a:gs pos="86000">
                        <a:srgbClr val="595959"/>
                      </a:gs>
                    </a:gsLst>
                    <a:lin ang="5400000" scaled="0"/>
                  </a:gradFill>
                  <a:latin typeface="Segoe UI Light" pitchFamily="34" charset="0"/>
                </a:rPr>
                <a:t>SPEAKER NAME/HANDLE HERE</a:t>
              </a:r>
            </a:p>
          </p:txBody>
        </p:sp>
        <p:sp>
          <p:nvSpPr>
            <p:cNvPr id="9" name="Freeform 13"/>
            <p:cNvSpPr>
              <a:spLocks noEditPoints="1"/>
            </p:cNvSpPr>
            <p:nvPr/>
          </p:nvSpPr>
          <p:spPr bwMode="black">
            <a:xfrm>
              <a:off x="1198380" y="1141414"/>
              <a:ext cx="1933123" cy="1645918"/>
            </a:xfrm>
            <a:custGeom>
              <a:avLst/>
              <a:gdLst>
                <a:gd name="T0" fmla="*/ 344 w 414"/>
                <a:gd name="T1" fmla="*/ 55 h 353"/>
                <a:gd name="T2" fmla="*/ 296 w 414"/>
                <a:gd name="T3" fmla="*/ 9 h 353"/>
                <a:gd name="T4" fmla="*/ 206 w 414"/>
                <a:gd name="T5" fmla="*/ 45 h 353"/>
                <a:gd name="T6" fmla="*/ 0 w 414"/>
                <a:gd name="T7" fmla="*/ 174 h 353"/>
                <a:gd name="T8" fmla="*/ 158 w 414"/>
                <a:gd name="T9" fmla="*/ 278 h 353"/>
                <a:gd name="T10" fmla="*/ 160 w 414"/>
                <a:gd name="T11" fmla="*/ 278 h 353"/>
                <a:gd name="T12" fmla="*/ 160 w 414"/>
                <a:gd name="T13" fmla="*/ 332 h 353"/>
                <a:gd name="T14" fmla="*/ 133 w 414"/>
                <a:gd name="T15" fmla="*/ 337 h 353"/>
                <a:gd name="T16" fmla="*/ 128 w 414"/>
                <a:gd name="T17" fmla="*/ 347 h 353"/>
                <a:gd name="T18" fmla="*/ 137 w 414"/>
                <a:gd name="T19" fmla="*/ 352 h 353"/>
                <a:gd name="T20" fmla="*/ 137 w 414"/>
                <a:gd name="T21" fmla="*/ 352 h 353"/>
                <a:gd name="T22" fmla="*/ 176 w 414"/>
                <a:gd name="T23" fmla="*/ 346 h 353"/>
                <a:gd name="T24" fmla="*/ 215 w 414"/>
                <a:gd name="T25" fmla="*/ 352 h 353"/>
                <a:gd name="T26" fmla="*/ 218 w 414"/>
                <a:gd name="T27" fmla="*/ 352 h 353"/>
                <a:gd name="T28" fmla="*/ 224 w 414"/>
                <a:gd name="T29" fmla="*/ 347 h 353"/>
                <a:gd name="T30" fmla="*/ 245 w 414"/>
                <a:gd name="T31" fmla="*/ 352 h 353"/>
                <a:gd name="T32" fmla="*/ 248 w 414"/>
                <a:gd name="T33" fmla="*/ 352 h 353"/>
                <a:gd name="T34" fmla="*/ 255 w 414"/>
                <a:gd name="T35" fmla="*/ 347 h 353"/>
                <a:gd name="T36" fmla="*/ 250 w 414"/>
                <a:gd name="T37" fmla="*/ 337 h 353"/>
                <a:gd name="T38" fmla="*/ 207 w 414"/>
                <a:gd name="T39" fmla="*/ 331 h 353"/>
                <a:gd name="T40" fmla="*/ 207 w 414"/>
                <a:gd name="T41" fmla="*/ 271 h 353"/>
                <a:gd name="T42" fmla="*/ 343 w 414"/>
                <a:gd name="T43" fmla="*/ 112 h 353"/>
                <a:gd name="T44" fmla="*/ 414 w 414"/>
                <a:gd name="T45" fmla="*/ 83 h 353"/>
                <a:gd name="T46" fmla="*/ 344 w 414"/>
                <a:gd name="T47" fmla="*/ 55 h 353"/>
                <a:gd name="T48" fmla="*/ 192 w 414"/>
                <a:gd name="T49" fmla="*/ 332 h 353"/>
                <a:gd name="T50" fmla="*/ 192 w 414"/>
                <a:gd name="T51" fmla="*/ 332 h 353"/>
                <a:gd name="T52" fmla="*/ 191 w 414"/>
                <a:gd name="T53" fmla="*/ 332 h 353"/>
                <a:gd name="T54" fmla="*/ 176 w 414"/>
                <a:gd name="T55" fmla="*/ 331 h 353"/>
                <a:gd name="T56" fmla="*/ 175 w 414"/>
                <a:gd name="T57" fmla="*/ 331 h 353"/>
                <a:gd name="T58" fmla="*/ 175 w 414"/>
                <a:gd name="T59" fmla="*/ 277 h 353"/>
                <a:gd name="T60" fmla="*/ 192 w 414"/>
                <a:gd name="T61" fmla="*/ 275 h 353"/>
                <a:gd name="T62" fmla="*/ 192 w 414"/>
                <a:gd name="T63" fmla="*/ 332 h 353"/>
                <a:gd name="T64" fmla="*/ 286 w 414"/>
                <a:gd name="T65" fmla="*/ 82 h 353"/>
                <a:gd name="T66" fmla="*/ 271 w 414"/>
                <a:gd name="T67" fmla="*/ 67 h 353"/>
                <a:gd name="T68" fmla="*/ 286 w 414"/>
                <a:gd name="T69" fmla="*/ 52 h 353"/>
                <a:gd name="T70" fmla="*/ 301 w 414"/>
                <a:gd name="T71" fmla="*/ 67 h 353"/>
                <a:gd name="T72" fmla="*/ 286 w 414"/>
                <a:gd name="T73" fmla="*/ 82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14" h="353">
                  <a:moveTo>
                    <a:pt x="344" y="55"/>
                  </a:moveTo>
                  <a:cubicBezTo>
                    <a:pt x="336" y="33"/>
                    <a:pt x="319" y="16"/>
                    <a:pt x="296" y="9"/>
                  </a:cubicBezTo>
                  <a:cubicBezTo>
                    <a:pt x="263" y="0"/>
                    <a:pt x="228" y="11"/>
                    <a:pt x="206" y="45"/>
                  </a:cubicBezTo>
                  <a:cubicBezTo>
                    <a:pt x="145" y="140"/>
                    <a:pt x="71" y="200"/>
                    <a:pt x="0" y="174"/>
                  </a:cubicBezTo>
                  <a:cubicBezTo>
                    <a:pt x="0" y="174"/>
                    <a:pt x="50" y="278"/>
                    <a:pt x="158" y="278"/>
                  </a:cubicBezTo>
                  <a:cubicBezTo>
                    <a:pt x="159" y="278"/>
                    <a:pt x="160" y="278"/>
                    <a:pt x="160" y="278"/>
                  </a:cubicBezTo>
                  <a:cubicBezTo>
                    <a:pt x="160" y="332"/>
                    <a:pt x="160" y="332"/>
                    <a:pt x="160" y="332"/>
                  </a:cubicBezTo>
                  <a:cubicBezTo>
                    <a:pt x="150" y="333"/>
                    <a:pt x="140" y="335"/>
                    <a:pt x="133" y="337"/>
                  </a:cubicBezTo>
                  <a:cubicBezTo>
                    <a:pt x="129" y="339"/>
                    <a:pt x="127" y="343"/>
                    <a:pt x="128" y="347"/>
                  </a:cubicBezTo>
                  <a:cubicBezTo>
                    <a:pt x="129" y="351"/>
                    <a:pt x="134" y="353"/>
                    <a:pt x="137" y="352"/>
                  </a:cubicBezTo>
                  <a:cubicBezTo>
                    <a:pt x="137" y="352"/>
                    <a:pt x="137" y="352"/>
                    <a:pt x="137" y="352"/>
                  </a:cubicBezTo>
                  <a:cubicBezTo>
                    <a:pt x="147" y="348"/>
                    <a:pt x="161" y="346"/>
                    <a:pt x="176" y="346"/>
                  </a:cubicBezTo>
                  <a:cubicBezTo>
                    <a:pt x="192" y="346"/>
                    <a:pt x="206" y="348"/>
                    <a:pt x="215" y="352"/>
                  </a:cubicBezTo>
                  <a:cubicBezTo>
                    <a:pt x="216" y="352"/>
                    <a:pt x="217" y="352"/>
                    <a:pt x="218" y="352"/>
                  </a:cubicBezTo>
                  <a:cubicBezTo>
                    <a:pt x="221" y="352"/>
                    <a:pt x="223" y="350"/>
                    <a:pt x="224" y="347"/>
                  </a:cubicBezTo>
                  <a:cubicBezTo>
                    <a:pt x="232" y="348"/>
                    <a:pt x="240" y="350"/>
                    <a:pt x="245" y="352"/>
                  </a:cubicBezTo>
                  <a:cubicBezTo>
                    <a:pt x="246" y="352"/>
                    <a:pt x="247" y="352"/>
                    <a:pt x="248" y="352"/>
                  </a:cubicBezTo>
                  <a:cubicBezTo>
                    <a:pt x="251" y="352"/>
                    <a:pt x="254" y="350"/>
                    <a:pt x="255" y="347"/>
                  </a:cubicBezTo>
                  <a:cubicBezTo>
                    <a:pt x="256" y="343"/>
                    <a:pt x="254" y="339"/>
                    <a:pt x="250" y="337"/>
                  </a:cubicBezTo>
                  <a:cubicBezTo>
                    <a:pt x="239" y="334"/>
                    <a:pt x="224" y="331"/>
                    <a:pt x="207" y="331"/>
                  </a:cubicBezTo>
                  <a:cubicBezTo>
                    <a:pt x="207" y="271"/>
                    <a:pt x="207" y="271"/>
                    <a:pt x="207" y="271"/>
                  </a:cubicBezTo>
                  <a:cubicBezTo>
                    <a:pt x="283" y="251"/>
                    <a:pt x="323" y="185"/>
                    <a:pt x="343" y="112"/>
                  </a:cubicBezTo>
                  <a:cubicBezTo>
                    <a:pt x="414" y="83"/>
                    <a:pt x="414" y="83"/>
                    <a:pt x="414" y="83"/>
                  </a:cubicBezTo>
                  <a:lnTo>
                    <a:pt x="344" y="55"/>
                  </a:lnTo>
                  <a:close/>
                  <a:moveTo>
                    <a:pt x="192" y="332"/>
                  </a:moveTo>
                  <a:cubicBezTo>
                    <a:pt x="192" y="332"/>
                    <a:pt x="192" y="332"/>
                    <a:pt x="192" y="332"/>
                  </a:cubicBezTo>
                  <a:cubicBezTo>
                    <a:pt x="192" y="332"/>
                    <a:pt x="192" y="332"/>
                    <a:pt x="191" y="332"/>
                  </a:cubicBezTo>
                  <a:cubicBezTo>
                    <a:pt x="187" y="331"/>
                    <a:pt x="181" y="331"/>
                    <a:pt x="176" y="331"/>
                  </a:cubicBezTo>
                  <a:cubicBezTo>
                    <a:pt x="176" y="331"/>
                    <a:pt x="176" y="331"/>
                    <a:pt x="175" y="331"/>
                  </a:cubicBezTo>
                  <a:cubicBezTo>
                    <a:pt x="175" y="277"/>
                    <a:pt x="175" y="277"/>
                    <a:pt x="175" y="277"/>
                  </a:cubicBezTo>
                  <a:cubicBezTo>
                    <a:pt x="181" y="276"/>
                    <a:pt x="187" y="276"/>
                    <a:pt x="192" y="275"/>
                  </a:cubicBezTo>
                  <a:lnTo>
                    <a:pt x="192" y="332"/>
                  </a:lnTo>
                  <a:close/>
                  <a:moveTo>
                    <a:pt x="286" y="82"/>
                  </a:moveTo>
                  <a:cubicBezTo>
                    <a:pt x="278" y="82"/>
                    <a:pt x="271" y="75"/>
                    <a:pt x="271" y="67"/>
                  </a:cubicBezTo>
                  <a:cubicBezTo>
                    <a:pt x="271" y="59"/>
                    <a:pt x="278" y="52"/>
                    <a:pt x="286" y="52"/>
                  </a:cubicBezTo>
                  <a:cubicBezTo>
                    <a:pt x="294" y="52"/>
                    <a:pt x="301" y="59"/>
                    <a:pt x="301" y="67"/>
                  </a:cubicBezTo>
                  <a:cubicBezTo>
                    <a:pt x="301" y="75"/>
                    <a:pt x="294" y="82"/>
                    <a:pt x="286" y="82"/>
                  </a:cubicBezTo>
                  <a:close/>
                </a:path>
              </a:pathLst>
            </a:custGeom>
            <a:solidFill>
              <a:schemeClr val="bg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2302" tIns="41151" rIns="82302" bIns="41151" numCol="1" rtlCol="0" anchor="ctr" anchorCtr="0" compatLnSpc="1">
              <a:prstTxWarp prst="textNoShape">
                <a:avLst/>
              </a:prstTxWarp>
            </a:bodyPr>
            <a:lstStyle/>
            <a:p>
              <a:pPr defTabSz="740740"/>
              <a:endParaRPr lang="en-US" spc="-122">
                <a:solidFill>
                  <a:schemeClr val="tx1">
                    <a:lumMod val="50000"/>
                  </a:schemeClr>
                </a:solidFill>
                <a:latin typeface="Segoe Light" pitchFamily="34" charset="0"/>
              </a:endParaRPr>
            </a:p>
          </p:txBody>
        </p:sp>
      </p:grpSp>
      <p:grpSp>
        <p:nvGrpSpPr>
          <p:cNvPr id="17" name="Group 16"/>
          <p:cNvGrpSpPr/>
          <p:nvPr/>
        </p:nvGrpSpPr>
        <p:grpSpPr>
          <a:xfrm>
            <a:off x="-1" y="2872740"/>
            <a:ext cx="11681814" cy="1645920"/>
            <a:chOff x="-1" y="2872740"/>
            <a:chExt cx="11681814" cy="1645920"/>
          </a:xfrm>
        </p:grpSpPr>
        <p:sp>
          <p:nvSpPr>
            <p:cNvPr id="5" name="Rectangle 4"/>
            <p:cNvSpPr/>
            <p:nvPr/>
          </p:nvSpPr>
          <p:spPr bwMode="auto">
            <a:xfrm>
              <a:off x="-1" y="2872740"/>
              <a:ext cx="3657600" cy="164592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0" name="Freeform 166"/>
            <p:cNvSpPr>
              <a:spLocks noEditPoints="1"/>
            </p:cNvSpPr>
            <p:nvPr/>
          </p:nvSpPr>
          <p:spPr bwMode="black">
            <a:xfrm>
              <a:off x="1307544" y="2996848"/>
              <a:ext cx="1434068" cy="1388936"/>
            </a:xfrm>
            <a:custGeom>
              <a:avLst/>
              <a:gdLst>
                <a:gd name="T0" fmla="*/ 511 w 538"/>
                <a:gd name="T1" fmla="*/ 164 h 521"/>
                <a:gd name="T2" fmla="*/ 509 w 538"/>
                <a:gd name="T3" fmla="*/ 31 h 521"/>
                <a:gd name="T4" fmla="*/ 322 w 538"/>
                <a:gd name="T5" fmla="*/ 47 h 521"/>
                <a:gd name="T6" fmla="*/ 312 w 538"/>
                <a:gd name="T7" fmla="*/ 46 h 521"/>
                <a:gd name="T8" fmla="*/ 160 w 538"/>
                <a:gd name="T9" fmla="*/ 104 h 521"/>
                <a:gd name="T10" fmla="*/ 89 w 538"/>
                <a:gd name="T11" fmla="*/ 222 h 521"/>
                <a:gd name="T12" fmla="*/ 192 w 538"/>
                <a:gd name="T13" fmla="*/ 132 h 521"/>
                <a:gd name="T14" fmla="*/ 206 w 538"/>
                <a:gd name="T15" fmla="*/ 125 h 521"/>
                <a:gd name="T16" fmla="*/ 176 w 538"/>
                <a:gd name="T17" fmla="*/ 153 h 521"/>
                <a:gd name="T18" fmla="*/ 50 w 538"/>
                <a:gd name="T19" fmla="*/ 488 h 521"/>
                <a:gd name="T20" fmla="*/ 213 w 538"/>
                <a:gd name="T21" fmla="*/ 475 h 521"/>
                <a:gd name="T22" fmla="*/ 312 w 538"/>
                <a:gd name="T23" fmla="*/ 496 h 521"/>
                <a:gd name="T24" fmla="*/ 441 w 538"/>
                <a:gd name="T25" fmla="*/ 458 h 521"/>
                <a:gd name="T26" fmla="*/ 526 w 538"/>
                <a:gd name="T27" fmla="*/ 348 h 521"/>
                <a:gd name="T28" fmla="*/ 403 w 538"/>
                <a:gd name="T29" fmla="*/ 348 h 521"/>
                <a:gd name="T30" fmla="*/ 313 w 538"/>
                <a:gd name="T31" fmla="*/ 399 h 521"/>
                <a:gd name="T32" fmla="*/ 215 w 538"/>
                <a:gd name="T33" fmla="*/ 304 h 521"/>
                <a:gd name="T34" fmla="*/ 215 w 538"/>
                <a:gd name="T35" fmla="*/ 302 h 521"/>
                <a:gd name="T36" fmla="*/ 214 w 538"/>
                <a:gd name="T37" fmla="*/ 299 h 521"/>
                <a:gd name="T38" fmla="*/ 217 w 538"/>
                <a:gd name="T39" fmla="*/ 299 h 521"/>
                <a:gd name="T40" fmla="*/ 535 w 538"/>
                <a:gd name="T41" fmla="*/ 299 h 521"/>
                <a:gd name="T42" fmla="*/ 535 w 538"/>
                <a:gd name="T43" fmla="*/ 294 h 521"/>
                <a:gd name="T44" fmla="*/ 537 w 538"/>
                <a:gd name="T45" fmla="*/ 270 h 521"/>
                <a:gd name="T46" fmla="*/ 511 w 538"/>
                <a:gd name="T47" fmla="*/ 164 h 521"/>
                <a:gd name="T48" fmla="*/ 85 w 538"/>
                <a:gd name="T49" fmla="*/ 479 h 521"/>
                <a:gd name="T50" fmla="*/ 98 w 538"/>
                <a:gd name="T51" fmla="*/ 346 h 521"/>
                <a:gd name="T52" fmla="*/ 166 w 538"/>
                <a:gd name="T53" fmla="*/ 446 h 521"/>
                <a:gd name="T54" fmla="*/ 197 w 538"/>
                <a:gd name="T55" fmla="*/ 467 h 521"/>
                <a:gd name="T56" fmla="*/ 85 w 538"/>
                <a:gd name="T57" fmla="*/ 479 h 521"/>
                <a:gd name="T58" fmla="*/ 204 w 538"/>
                <a:gd name="T59" fmla="*/ 471 h 521"/>
                <a:gd name="T60" fmla="*/ 205 w 538"/>
                <a:gd name="T61" fmla="*/ 472 h 521"/>
                <a:gd name="T62" fmla="*/ 204 w 538"/>
                <a:gd name="T63" fmla="*/ 471 h 521"/>
                <a:gd name="T64" fmla="*/ 409 w 538"/>
                <a:gd name="T65" fmla="*/ 239 h 521"/>
                <a:gd name="T66" fmla="*/ 217 w 538"/>
                <a:gd name="T67" fmla="*/ 239 h 521"/>
                <a:gd name="T68" fmla="*/ 215 w 538"/>
                <a:gd name="T69" fmla="*/ 239 h 521"/>
                <a:gd name="T70" fmla="*/ 215 w 538"/>
                <a:gd name="T71" fmla="*/ 237 h 521"/>
                <a:gd name="T72" fmla="*/ 316 w 538"/>
                <a:gd name="T73" fmla="*/ 146 h 521"/>
                <a:gd name="T74" fmla="*/ 411 w 538"/>
                <a:gd name="T75" fmla="*/ 237 h 521"/>
                <a:gd name="T76" fmla="*/ 411 w 538"/>
                <a:gd name="T77" fmla="*/ 239 h 521"/>
                <a:gd name="T78" fmla="*/ 409 w 538"/>
                <a:gd name="T79" fmla="*/ 239 h 521"/>
                <a:gd name="T80" fmla="*/ 468 w 538"/>
                <a:gd name="T81" fmla="*/ 108 h 521"/>
                <a:gd name="T82" fmla="*/ 392 w 538"/>
                <a:gd name="T83" fmla="*/ 61 h 521"/>
                <a:gd name="T84" fmla="*/ 507 w 538"/>
                <a:gd name="T85" fmla="*/ 57 h 521"/>
                <a:gd name="T86" fmla="*/ 504 w 538"/>
                <a:gd name="T87" fmla="*/ 152 h 521"/>
                <a:gd name="T88" fmla="*/ 504 w 538"/>
                <a:gd name="T89" fmla="*/ 152 h 521"/>
                <a:gd name="T90" fmla="*/ 468 w 538"/>
                <a:gd name="T91" fmla="*/ 108 h 521"/>
                <a:gd name="T92" fmla="*/ 508 w 538"/>
                <a:gd name="T93" fmla="*/ 158 h 521"/>
                <a:gd name="T94" fmla="*/ 508 w 538"/>
                <a:gd name="T95" fmla="*/ 158 h 521"/>
                <a:gd name="T96" fmla="*/ 508 w 538"/>
                <a:gd name="T97" fmla="*/ 158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38" h="521">
                  <a:moveTo>
                    <a:pt x="511" y="164"/>
                  </a:moveTo>
                  <a:cubicBezTo>
                    <a:pt x="536" y="107"/>
                    <a:pt x="538" y="60"/>
                    <a:pt x="509" y="31"/>
                  </a:cubicBezTo>
                  <a:cubicBezTo>
                    <a:pt x="478" y="0"/>
                    <a:pt x="402" y="9"/>
                    <a:pt x="322" y="47"/>
                  </a:cubicBezTo>
                  <a:cubicBezTo>
                    <a:pt x="319" y="47"/>
                    <a:pt x="315" y="46"/>
                    <a:pt x="312" y="46"/>
                  </a:cubicBezTo>
                  <a:cubicBezTo>
                    <a:pt x="256" y="46"/>
                    <a:pt x="201" y="67"/>
                    <a:pt x="160" y="104"/>
                  </a:cubicBezTo>
                  <a:cubicBezTo>
                    <a:pt x="125" y="135"/>
                    <a:pt x="100" y="176"/>
                    <a:pt x="89" y="222"/>
                  </a:cubicBezTo>
                  <a:cubicBezTo>
                    <a:pt x="97" y="212"/>
                    <a:pt x="142" y="160"/>
                    <a:pt x="192" y="132"/>
                  </a:cubicBezTo>
                  <a:cubicBezTo>
                    <a:pt x="193" y="132"/>
                    <a:pt x="205" y="125"/>
                    <a:pt x="206" y="125"/>
                  </a:cubicBezTo>
                  <a:cubicBezTo>
                    <a:pt x="206" y="125"/>
                    <a:pt x="181" y="148"/>
                    <a:pt x="176" y="153"/>
                  </a:cubicBezTo>
                  <a:cubicBezTo>
                    <a:pt x="65" y="265"/>
                    <a:pt x="0" y="437"/>
                    <a:pt x="50" y="488"/>
                  </a:cubicBezTo>
                  <a:cubicBezTo>
                    <a:pt x="83" y="521"/>
                    <a:pt x="143" y="513"/>
                    <a:pt x="213" y="475"/>
                  </a:cubicBezTo>
                  <a:cubicBezTo>
                    <a:pt x="243" y="489"/>
                    <a:pt x="276" y="496"/>
                    <a:pt x="312" y="496"/>
                  </a:cubicBezTo>
                  <a:cubicBezTo>
                    <a:pt x="359" y="496"/>
                    <a:pt x="404" y="483"/>
                    <a:pt x="441" y="458"/>
                  </a:cubicBezTo>
                  <a:cubicBezTo>
                    <a:pt x="480" y="433"/>
                    <a:pt x="509" y="394"/>
                    <a:pt x="526" y="348"/>
                  </a:cubicBezTo>
                  <a:cubicBezTo>
                    <a:pt x="403" y="348"/>
                    <a:pt x="403" y="348"/>
                    <a:pt x="403" y="348"/>
                  </a:cubicBezTo>
                  <a:cubicBezTo>
                    <a:pt x="388" y="378"/>
                    <a:pt x="351" y="399"/>
                    <a:pt x="313" y="399"/>
                  </a:cubicBezTo>
                  <a:cubicBezTo>
                    <a:pt x="260" y="399"/>
                    <a:pt x="215" y="355"/>
                    <a:pt x="215" y="304"/>
                  </a:cubicBezTo>
                  <a:cubicBezTo>
                    <a:pt x="215" y="302"/>
                    <a:pt x="215" y="302"/>
                    <a:pt x="215" y="302"/>
                  </a:cubicBezTo>
                  <a:cubicBezTo>
                    <a:pt x="214" y="299"/>
                    <a:pt x="214" y="299"/>
                    <a:pt x="214" y="299"/>
                  </a:cubicBezTo>
                  <a:cubicBezTo>
                    <a:pt x="217" y="299"/>
                    <a:pt x="217" y="299"/>
                    <a:pt x="217" y="299"/>
                  </a:cubicBezTo>
                  <a:cubicBezTo>
                    <a:pt x="535" y="299"/>
                    <a:pt x="535" y="299"/>
                    <a:pt x="535" y="299"/>
                  </a:cubicBezTo>
                  <a:cubicBezTo>
                    <a:pt x="535" y="298"/>
                    <a:pt x="535" y="296"/>
                    <a:pt x="535" y="294"/>
                  </a:cubicBezTo>
                  <a:cubicBezTo>
                    <a:pt x="536" y="286"/>
                    <a:pt x="537" y="277"/>
                    <a:pt x="537" y="270"/>
                  </a:cubicBezTo>
                  <a:cubicBezTo>
                    <a:pt x="537" y="232"/>
                    <a:pt x="528" y="196"/>
                    <a:pt x="511" y="164"/>
                  </a:cubicBezTo>
                  <a:close/>
                  <a:moveTo>
                    <a:pt x="85" y="479"/>
                  </a:moveTo>
                  <a:cubicBezTo>
                    <a:pt x="60" y="454"/>
                    <a:pt x="67" y="405"/>
                    <a:pt x="98" y="346"/>
                  </a:cubicBezTo>
                  <a:cubicBezTo>
                    <a:pt x="113" y="386"/>
                    <a:pt x="136" y="420"/>
                    <a:pt x="166" y="446"/>
                  </a:cubicBezTo>
                  <a:cubicBezTo>
                    <a:pt x="176" y="454"/>
                    <a:pt x="186" y="461"/>
                    <a:pt x="197" y="467"/>
                  </a:cubicBezTo>
                  <a:cubicBezTo>
                    <a:pt x="147" y="494"/>
                    <a:pt x="106" y="500"/>
                    <a:pt x="85" y="479"/>
                  </a:cubicBezTo>
                  <a:close/>
                  <a:moveTo>
                    <a:pt x="204" y="471"/>
                  </a:moveTo>
                  <a:cubicBezTo>
                    <a:pt x="204" y="471"/>
                    <a:pt x="205" y="471"/>
                    <a:pt x="205" y="472"/>
                  </a:cubicBezTo>
                  <a:cubicBezTo>
                    <a:pt x="205" y="471"/>
                    <a:pt x="204" y="471"/>
                    <a:pt x="204" y="471"/>
                  </a:cubicBezTo>
                  <a:close/>
                  <a:moveTo>
                    <a:pt x="409" y="239"/>
                  </a:moveTo>
                  <a:cubicBezTo>
                    <a:pt x="217" y="239"/>
                    <a:pt x="217" y="239"/>
                    <a:pt x="217" y="239"/>
                  </a:cubicBezTo>
                  <a:cubicBezTo>
                    <a:pt x="215" y="239"/>
                    <a:pt x="215" y="239"/>
                    <a:pt x="215" y="239"/>
                  </a:cubicBezTo>
                  <a:cubicBezTo>
                    <a:pt x="215" y="237"/>
                    <a:pt x="215" y="237"/>
                    <a:pt x="215" y="237"/>
                  </a:cubicBezTo>
                  <a:cubicBezTo>
                    <a:pt x="217" y="188"/>
                    <a:pt x="264" y="146"/>
                    <a:pt x="316" y="146"/>
                  </a:cubicBezTo>
                  <a:cubicBezTo>
                    <a:pt x="367" y="146"/>
                    <a:pt x="408" y="186"/>
                    <a:pt x="411" y="237"/>
                  </a:cubicBezTo>
                  <a:cubicBezTo>
                    <a:pt x="411" y="239"/>
                    <a:pt x="411" y="239"/>
                    <a:pt x="411" y="239"/>
                  </a:cubicBezTo>
                  <a:lnTo>
                    <a:pt x="409" y="239"/>
                  </a:lnTo>
                  <a:close/>
                  <a:moveTo>
                    <a:pt x="468" y="108"/>
                  </a:moveTo>
                  <a:cubicBezTo>
                    <a:pt x="446" y="87"/>
                    <a:pt x="420" y="72"/>
                    <a:pt x="392" y="61"/>
                  </a:cubicBezTo>
                  <a:cubicBezTo>
                    <a:pt x="443" y="38"/>
                    <a:pt x="485" y="35"/>
                    <a:pt x="507" y="57"/>
                  </a:cubicBezTo>
                  <a:cubicBezTo>
                    <a:pt x="525" y="75"/>
                    <a:pt x="523" y="109"/>
                    <a:pt x="504" y="152"/>
                  </a:cubicBezTo>
                  <a:cubicBezTo>
                    <a:pt x="504" y="152"/>
                    <a:pt x="504" y="152"/>
                    <a:pt x="504" y="152"/>
                  </a:cubicBezTo>
                  <a:cubicBezTo>
                    <a:pt x="494" y="136"/>
                    <a:pt x="482" y="121"/>
                    <a:pt x="468" y="108"/>
                  </a:cubicBezTo>
                  <a:close/>
                  <a:moveTo>
                    <a:pt x="508" y="158"/>
                  </a:moveTo>
                  <a:cubicBezTo>
                    <a:pt x="508" y="158"/>
                    <a:pt x="508" y="158"/>
                    <a:pt x="508" y="158"/>
                  </a:cubicBezTo>
                  <a:cubicBezTo>
                    <a:pt x="508" y="158"/>
                    <a:pt x="508" y="158"/>
                    <a:pt x="508" y="15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Rectangle 10"/>
            <p:cNvSpPr/>
            <p:nvPr/>
          </p:nvSpPr>
          <p:spPr>
            <a:xfrm>
              <a:off x="3643911" y="2872740"/>
              <a:ext cx="8024214" cy="1645919"/>
            </a:xfrm>
            <a:prstGeom prst="rect">
              <a:avLst/>
            </a:prstGeom>
          </p:spPr>
          <p:txBody>
            <a:bodyPr wrap="square" lIns="274320" anchor="ctr">
              <a:noAutofit/>
            </a:bodyPr>
            <a:lstStyle/>
            <a:p>
              <a:pPr marL="3175" lvl="0" defTabSz="914363">
                <a:lnSpc>
                  <a:spcPct val="90000"/>
                </a:lnSpc>
                <a:spcBef>
                  <a:spcPts val="600"/>
                </a:spcBef>
                <a:buSzPct val="80000"/>
              </a:pPr>
              <a:r>
                <a:rPr lang="en-US" sz="2600" spc="-100" dirty="0">
                  <a:solidFill>
                    <a:srgbClr val="00AEEF">
                      <a:alpha val="99000"/>
                    </a:srgbClr>
                  </a:solidFill>
                  <a:latin typeface="Segoe UI Light" pitchFamily="34" charset="0"/>
                </a:rPr>
                <a:t>Website: </a:t>
              </a:r>
              <a:r>
                <a:rPr lang="en-US" sz="2600" spc="-100" dirty="0">
                  <a:gradFill>
                    <a:gsLst>
                      <a:gs pos="0">
                        <a:srgbClr val="595959"/>
                      </a:gs>
                      <a:gs pos="86000">
                        <a:srgbClr val="595959"/>
                      </a:gs>
                    </a:gsLst>
                    <a:lin ang="5400000" scaled="0"/>
                  </a:gradFill>
                  <a:latin typeface="Segoe UI Light" pitchFamily="34" charset="0"/>
                </a:rPr>
                <a:t/>
              </a:r>
              <a:br>
                <a:rPr lang="en-US" sz="2600" spc="-100" dirty="0">
                  <a:gradFill>
                    <a:gsLst>
                      <a:gs pos="0">
                        <a:srgbClr val="595959"/>
                      </a:gs>
                      <a:gs pos="86000">
                        <a:srgbClr val="595959"/>
                      </a:gs>
                    </a:gsLst>
                    <a:lin ang="5400000" scaled="0"/>
                  </a:gradFill>
                  <a:latin typeface="Segoe UI Light" pitchFamily="34" charset="0"/>
                </a:rPr>
              </a:br>
              <a:r>
                <a:rPr lang="en-US" sz="2600" spc="-100" dirty="0">
                  <a:gradFill>
                    <a:gsLst>
                      <a:gs pos="0">
                        <a:srgbClr val="595959"/>
                      </a:gs>
                      <a:gs pos="86000">
                        <a:srgbClr val="595959"/>
                      </a:gs>
                    </a:gsLst>
                    <a:lin ang="5400000" scaled="0"/>
                  </a:gradFill>
                  <a:latin typeface="Segoe UI Light" pitchFamily="34" charset="0"/>
                </a:rPr>
                <a:t>http://www.devcamps.ms/web</a:t>
              </a:r>
            </a:p>
          </p:txBody>
        </p:sp>
        <p:pic>
          <p:nvPicPr>
            <p:cNvPr id="13"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9361067" y="2872740"/>
              <a:ext cx="2320746" cy="16459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18" name="Group 17"/>
          <p:cNvGrpSpPr/>
          <p:nvPr/>
        </p:nvGrpSpPr>
        <p:grpSpPr>
          <a:xfrm>
            <a:off x="-1" y="4604068"/>
            <a:ext cx="11681814" cy="1645920"/>
            <a:chOff x="-1" y="4604068"/>
            <a:chExt cx="11681814" cy="1645920"/>
          </a:xfrm>
        </p:grpSpPr>
        <p:sp>
          <p:nvSpPr>
            <p:cNvPr id="6" name="Rectangle 5"/>
            <p:cNvSpPr/>
            <p:nvPr/>
          </p:nvSpPr>
          <p:spPr bwMode="auto">
            <a:xfrm>
              <a:off x="-1" y="4604068"/>
              <a:ext cx="3657600" cy="164592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2" name="Rectangle 11"/>
            <p:cNvSpPr/>
            <p:nvPr/>
          </p:nvSpPr>
          <p:spPr>
            <a:xfrm>
              <a:off x="3657599" y="4604068"/>
              <a:ext cx="8024214" cy="1645919"/>
            </a:xfrm>
            <a:prstGeom prst="rect">
              <a:avLst/>
            </a:prstGeom>
          </p:spPr>
          <p:txBody>
            <a:bodyPr wrap="square" lIns="274320" anchor="ctr">
              <a:noAutofit/>
            </a:bodyPr>
            <a:lstStyle/>
            <a:p>
              <a:pPr marL="3175" lvl="0" defTabSz="914363">
                <a:lnSpc>
                  <a:spcPct val="90000"/>
                </a:lnSpc>
                <a:spcBef>
                  <a:spcPts val="600"/>
                </a:spcBef>
                <a:buSzPct val="80000"/>
              </a:pPr>
              <a:r>
                <a:rPr lang="en-US" sz="2600" spc="-100" dirty="0">
                  <a:solidFill>
                    <a:srgbClr val="00AEEF">
                      <a:alpha val="99000"/>
                    </a:srgbClr>
                  </a:solidFill>
                  <a:latin typeface="Segoe UI Light" pitchFamily="34" charset="0"/>
                </a:rPr>
                <a:t>What are web camps?</a:t>
              </a:r>
            </a:p>
            <a:p>
              <a:pPr marL="3175" lvl="0" defTabSz="914363">
                <a:lnSpc>
                  <a:spcPct val="90000"/>
                </a:lnSpc>
                <a:spcBef>
                  <a:spcPts val="600"/>
                </a:spcBef>
                <a:buSzPct val="80000"/>
              </a:pPr>
              <a:r>
                <a:rPr lang="en-US" sz="2000" spc="-100" dirty="0">
                  <a:gradFill>
                    <a:gsLst>
                      <a:gs pos="0">
                        <a:srgbClr val="595959"/>
                      </a:gs>
                      <a:gs pos="86000">
                        <a:srgbClr val="595959"/>
                      </a:gs>
                    </a:gsLst>
                    <a:lin ang="5400000" scaled="0"/>
                  </a:gradFill>
                  <a:latin typeface="Segoe UI Light" pitchFamily="34" charset="0"/>
                </a:rPr>
                <a:t>Web Developer Camps are free, fun, no-fluff events for developers, </a:t>
              </a:r>
              <a:r>
                <a:rPr lang="en-US" sz="2000" spc="-100" dirty="0" smtClean="0">
                  <a:gradFill>
                    <a:gsLst>
                      <a:gs pos="0">
                        <a:srgbClr val="595959"/>
                      </a:gs>
                      <a:gs pos="86000">
                        <a:srgbClr val="595959"/>
                      </a:gs>
                    </a:gsLst>
                    <a:lin ang="5400000" scaled="0"/>
                  </a:gradFill>
                  <a:latin typeface="Segoe UI Light" pitchFamily="34" charset="0"/>
                </a:rPr>
                <a:t/>
              </a:r>
              <a:br>
                <a:rPr lang="en-US" sz="2000" spc="-100" dirty="0" smtClean="0">
                  <a:gradFill>
                    <a:gsLst>
                      <a:gs pos="0">
                        <a:srgbClr val="595959"/>
                      </a:gs>
                      <a:gs pos="86000">
                        <a:srgbClr val="595959"/>
                      </a:gs>
                    </a:gsLst>
                    <a:lin ang="5400000" scaled="0"/>
                  </a:gradFill>
                  <a:latin typeface="Segoe UI Light" pitchFamily="34" charset="0"/>
                </a:rPr>
              </a:br>
              <a:r>
                <a:rPr lang="en-US" sz="2000" spc="-100" dirty="0" smtClean="0">
                  <a:gradFill>
                    <a:gsLst>
                      <a:gs pos="0">
                        <a:srgbClr val="595959"/>
                      </a:gs>
                      <a:gs pos="86000">
                        <a:srgbClr val="595959"/>
                      </a:gs>
                    </a:gsLst>
                    <a:lin ang="5400000" scaled="0"/>
                  </a:gradFill>
                  <a:latin typeface="Segoe UI Light" pitchFamily="34" charset="0"/>
                </a:rPr>
                <a:t>by </a:t>
              </a:r>
              <a:r>
                <a:rPr lang="en-US" sz="2000" spc="-100" dirty="0">
                  <a:gradFill>
                    <a:gsLst>
                      <a:gs pos="0">
                        <a:srgbClr val="595959"/>
                      </a:gs>
                      <a:gs pos="86000">
                        <a:srgbClr val="595959"/>
                      </a:gs>
                    </a:gsLst>
                    <a:lin ang="5400000" scaled="0"/>
                  </a:gradFill>
                  <a:latin typeface="Segoe UI Light" pitchFamily="34" charset="0"/>
                </a:rPr>
                <a:t>developers. You learn from experts in a low-key, interactive way </a:t>
              </a:r>
              <a:r>
                <a:rPr lang="en-US" sz="2000" spc="-100" dirty="0" smtClean="0">
                  <a:gradFill>
                    <a:gsLst>
                      <a:gs pos="0">
                        <a:srgbClr val="595959"/>
                      </a:gs>
                      <a:gs pos="86000">
                        <a:srgbClr val="595959"/>
                      </a:gs>
                    </a:gsLst>
                    <a:lin ang="5400000" scaled="0"/>
                  </a:gradFill>
                  <a:latin typeface="Segoe UI Light" pitchFamily="34" charset="0"/>
                </a:rPr>
                <a:t/>
              </a:r>
              <a:br>
                <a:rPr lang="en-US" sz="2000" spc="-100" dirty="0" smtClean="0">
                  <a:gradFill>
                    <a:gsLst>
                      <a:gs pos="0">
                        <a:srgbClr val="595959"/>
                      </a:gs>
                      <a:gs pos="86000">
                        <a:srgbClr val="595959"/>
                      </a:gs>
                    </a:gsLst>
                    <a:lin ang="5400000" scaled="0"/>
                  </a:gradFill>
                  <a:latin typeface="Segoe UI Light" pitchFamily="34" charset="0"/>
                </a:rPr>
              </a:br>
              <a:r>
                <a:rPr lang="en-US" sz="2000" spc="-100" dirty="0" smtClean="0">
                  <a:gradFill>
                    <a:gsLst>
                      <a:gs pos="0">
                        <a:srgbClr val="595959"/>
                      </a:gs>
                      <a:gs pos="86000">
                        <a:srgbClr val="595959"/>
                      </a:gs>
                    </a:gsLst>
                    <a:lin ang="5400000" scaled="0"/>
                  </a:gradFill>
                  <a:latin typeface="Segoe UI Light" pitchFamily="34" charset="0"/>
                </a:rPr>
                <a:t>and </a:t>
              </a:r>
              <a:r>
                <a:rPr lang="en-US" sz="2000" spc="-100" dirty="0">
                  <a:gradFill>
                    <a:gsLst>
                      <a:gs pos="0">
                        <a:srgbClr val="595959"/>
                      </a:gs>
                      <a:gs pos="86000">
                        <a:srgbClr val="595959"/>
                      </a:gs>
                    </a:gsLst>
                    <a:lin ang="5400000" scaled="0"/>
                  </a:gradFill>
                  <a:latin typeface="Segoe UI Light" pitchFamily="34" charset="0"/>
                </a:rPr>
                <a:t>then get hands-on time to apply what you’ve learned.</a:t>
              </a:r>
            </a:p>
          </p:txBody>
        </p:sp>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3201" y="5161048"/>
              <a:ext cx="2491812" cy="531960"/>
            </a:xfrm>
            <a:prstGeom prst="rect">
              <a:avLst/>
            </a:prstGeom>
          </p:spPr>
        </p:pic>
      </p:grpSp>
    </p:spTree>
    <p:extLst>
      <p:ext uri="{BB962C8B-B14F-4D97-AF65-F5344CB8AC3E}">
        <p14:creationId xmlns:p14="http://schemas.microsoft.com/office/powerpoint/2010/main" val="26431288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1000"/>
                                        <p:tgtEl>
                                          <p:spTgt spid="17"/>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Unobtrusive Validation</a:t>
            </a:r>
            <a:endParaRPr lang="en-US" dirty="0"/>
          </a:p>
        </p:txBody>
      </p:sp>
      <p:sp>
        <p:nvSpPr>
          <p:cNvPr id="2" name="Text Placeholder 1"/>
          <p:cNvSpPr>
            <a:spLocks noGrp="1"/>
          </p:cNvSpPr>
          <p:nvPr>
            <p:ph type="body" idx="1"/>
          </p:nvPr>
        </p:nvSpPr>
        <p:spPr>
          <a:xfrm>
            <a:off x="519113" y="1226201"/>
            <a:ext cx="5486400" cy="664797"/>
          </a:xfrm>
        </p:spPr>
        <p:txBody>
          <a:bodyPr/>
          <a:lstStyle/>
          <a:p>
            <a:r>
              <a:rPr lang="en-US" sz="2400" dirty="0" smtClean="0"/>
              <a:t>The old way uses lots of JavaScript and HTML code that’s not very clean</a:t>
            </a:r>
            <a:endParaRPr lang="en-US" sz="2400" dirty="0"/>
          </a:p>
        </p:txBody>
      </p:sp>
      <p:sp>
        <p:nvSpPr>
          <p:cNvPr id="5" name="Text Placeholder 4"/>
          <p:cNvSpPr>
            <a:spLocks noGrp="1"/>
          </p:cNvSpPr>
          <p:nvPr>
            <p:ph type="body" sz="quarter" idx="3"/>
          </p:nvPr>
        </p:nvSpPr>
        <p:spPr>
          <a:xfrm>
            <a:off x="6181725" y="1226201"/>
            <a:ext cx="5486400" cy="664797"/>
          </a:xfrm>
        </p:spPr>
        <p:txBody>
          <a:bodyPr/>
          <a:lstStyle/>
          <a:p>
            <a:r>
              <a:rPr lang="en-US" sz="2400" dirty="0" smtClean="0"/>
              <a:t>The new way uses a lot less JavaScript and makes use of HTML5 semantic attributes</a:t>
            </a:r>
            <a:endParaRPr lang="en-US" sz="2400"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987" y="2042919"/>
            <a:ext cx="5611008" cy="2772162"/>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25277" y="2095314"/>
            <a:ext cx="5611008" cy="1333686"/>
          </a:xfrm>
          <a:prstGeom prst="rect">
            <a:avLst/>
          </a:prstGeom>
        </p:spPr>
      </p:pic>
    </p:spTree>
    <p:extLst>
      <p:ext uri="{BB962C8B-B14F-4D97-AF65-F5344CB8AC3E}">
        <p14:creationId xmlns:p14="http://schemas.microsoft.com/office/powerpoint/2010/main" val="15699280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nodeType="withEffect">
                                  <p:stCondLst>
                                    <p:cond delay="50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par>
                          <p:cTn id="11" fill="hold">
                            <p:stCondLst>
                              <p:cond delay="1000"/>
                            </p:stCondLst>
                            <p:childTnLst>
                              <p:par>
                                <p:cTn id="12" presetID="10" presetClass="entr" presetSubtype="0" fill="hold" grpId="0" nodeType="afterEffect">
                                  <p:stCondLst>
                                    <p:cond delay="500"/>
                                  </p:stCondLst>
                                  <p:childTnLst>
                                    <p:set>
                                      <p:cBhvr>
                                        <p:cTn id="13" dur="1" fill="hold">
                                          <p:stCondLst>
                                            <p:cond delay="0"/>
                                          </p:stCondLst>
                                        </p:cTn>
                                        <p:tgtEl>
                                          <p:spTgt spid="5">
                                            <p:txEl>
                                              <p:pRg st="0" end="0"/>
                                            </p:txEl>
                                          </p:spTgt>
                                        </p:tgtEl>
                                        <p:attrNameLst>
                                          <p:attrName>style.visibility</p:attrName>
                                        </p:attrNameLst>
                                      </p:cBhvr>
                                      <p:to>
                                        <p:strVal val="visible"/>
                                      </p:to>
                                    </p:set>
                                    <p:animEffect transition="in" filter="fade">
                                      <p:cBhvr>
                                        <p:cTn id="14" dur="500"/>
                                        <p:tgtEl>
                                          <p:spTgt spid="5">
                                            <p:txEl>
                                              <p:pRg st="0" end="0"/>
                                            </p:txEl>
                                          </p:spTgt>
                                        </p:tgtEl>
                                      </p:cBhvr>
                                    </p:animEffect>
                                  </p:childTnLst>
                                </p:cTn>
                              </p:par>
                              <p:par>
                                <p:cTn id="15" presetID="10" presetClass="entr" presetSubtype="0" fill="hold" nodeType="withEffect">
                                  <p:stCondLst>
                                    <p:cond delay="50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5"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1889124" y="1447800"/>
            <a:ext cx="5810539" cy="1523494"/>
          </a:xfrm>
        </p:spPr>
        <p:txBody>
          <a:bodyPr/>
          <a:lstStyle/>
          <a:p>
            <a:r>
              <a:rPr lang="en-US" dirty="0" smtClean="0"/>
              <a:t>New Web Forms Features</a:t>
            </a:r>
            <a:endParaRPr lang="en-US" dirty="0"/>
          </a:p>
        </p:txBody>
      </p:sp>
      <p:sp>
        <p:nvSpPr>
          <p:cNvPr id="5" name="Text Placeholder 4"/>
          <p:cNvSpPr>
            <a:spLocks noGrp="1"/>
          </p:cNvSpPr>
          <p:nvPr>
            <p:ph type="body" sz="quarter" idx="10"/>
          </p:nvPr>
        </p:nvSpPr>
        <p:spPr/>
        <p:txBody>
          <a:bodyPr/>
          <a:lstStyle/>
          <a:p>
            <a:r>
              <a:rPr lang="en-US" dirty="0" smtClean="0"/>
              <a:t>demo</a:t>
            </a:r>
            <a:endParaRPr lang="en-US" dirty="0"/>
          </a:p>
        </p:txBody>
      </p:sp>
    </p:spTree>
    <p:extLst>
      <p:ext uri="{BB962C8B-B14F-4D97-AF65-F5344CB8AC3E}">
        <p14:creationId xmlns:p14="http://schemas.microsoft.com/office/powerpoint/2010/main" val="3637364274"/>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ext uri="{D42A27DB-BD31-4B8C-83A1-F6EECF244321}">
                <p14:modId xmlns:p14="http://schemas.microsoft.com/office/powerpoint/2010/main" val="3423627484"/>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67645"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0" y="0"/>
                        <a:ext cx="158750" cy="158750"/>
                      </a:xfrm>
                      <a:prstGeom prst="rect">
                        <a:avLst/>
                      </a:prstGeom>
                    </p:spPr>
                  </p:pic>
                </p:oleObj>
              </mc:Fallback>
            </mc:AlternateContent>
          </a:graphicData>
        </a:graphic>
      </p:graphicFrame>
      <p:sp>
        <p:nvSpPr>
          <p:cNvPr id="8" name="Text Placeholder 7"/>
          <p:cNvSpPr>
            <a:spLocks noGrp="1"/>
          </p:cNvSpPr>
          <p:nvPr>
            <p:ph type="body" sz="quarter" idx="10"/>
          </p:nvPr>
        </p:nvSpPr>
        <p:spPr/>
        <p:txBody>
          <a:bodyPr/>
          <a:lstStyle/>
          <a:p>
            <a:r>
              <a:rPr lang="en-US" dirty="0" smtClean="0"/>
              <a:t>Web Pages</a:t>
            </a:r>
            <a:endParaRPr lang="en-US" dirty="0"/>
          </a:p>
        </p:txBody>
      </p:sp>
      <p:sp>
        <p:nvSpPr>
          <p:cNvPr id="6" name="Freeform 73"/>
          <p:cNvSpPr>
            <a:spLocks noEditPoints="1"/>
          </p:cNvSpPr>
          <p:nvPr/>
        </p:nvSpPr>
        <p:spPr bwMode="black">
          <a:xfrm>
            <a:off x="-417550" y="3978186"/>
            <a:ext cx="3936002" cy="3799685"/>
          </a:xfrm>
          <a:custGeom>
            <a:avLst/>
            <a:gdLst>
              <a:gd name="T0" fmla="*/ 1799 w 2278"/>
              <a:gd name="T1" fmla="*/ 879 h 2201"/>
              <a:gd name="T2" fmla="*/ 1711 w 2278"/>
              <a:gd name="T3" fmla="*/ 335 h 2201"/>
              <a:gd name="T4" fmla="*/ 1363 w 2278"/>
              <a:gd name="T5" fmla="*/ 315 h 2201"/>
              <a:gd name="T6" fmla="*/ 1068 w 2278"/>
              <a:gd name="T7" fmla="*/ 0 h 2201"/>
              <a:gd name="T8" fmla="*/ 810 w 2278"/>
              <a:gd name="T9" fmla="*/ 412 h 2201"/>
              <a:gd name="T10" fmla="*/ 408 w 2278"/>
              <a:gd name="T11" fmla="*/ 325 h 2201"/>
              <a:gd name="T12" fmla="*/ 246 w 2278"/>
              <a:gd name="T13" fmla="*/ 841 h 2201"/>
              <a:gd name="T14" fmla="*/ 0 w 2278"/>
              <a:gd name="T15" fmla="*/ 1138 h 2201"/>
              <a:gd name="T16" fmla="*/ 338 w 2278"/>
              <a:gd name="T17" fmla="*/ 1396 h 2201"/>
              <a:gd name="T18" fmla="*/ 166 w 2278"/>
              <a:gd name="T19" fmla="*/ 1885 h 2201"/>
              <a:gd name="T20" fmla="*/ 769 w 2278"/>
              <a:gd name="T21" fmla="*/ 1966 h 2201"/>
              <a:gd name="T22" fmla="*/ 1053 w 2278"/>
              <a:gd name="T23" fmla="*/ 2200 h 2201"/>
              <a:gd name="T24" fmla="*/ 1081 w 2278"/>
              <a:gd name="T25" fmla="*/ 2201 h 2201"/>
              <a:gd name="T26" fmla="*/ 1184 w 2278"/>
              <a:gd name="T27" fmla="*/ 1949 h 2201"/>
              <a:gd name="T28" fmla="*/ 1666 w 2278"/>
              <a:gd name="T29" fmla="*/ 1872 h 2201"/>
              <a:gd name="T30" fmla="*/ 1874 w 2278"/>
              <a:gd name="T31" fmla="*/ 1743 h 2201"/>
              <a:gd name="T32" fmla="*/ 2060 w 2278"/>
              <a:gd name="T33" fmla="*/ 1273 h 2201"/>
              <a:gd name="T34" fmla="*/ 1940 w 2278"/>
              <a:gd name="T35" fmla="*/ 1369 h 2201"/>
              <a:gd name="T36" fmla="*/ 1385 w 2278"/>
              <a:gd name="T37" fmla="*/ 1279 h 2201"/>
              <a:gd name="T38" fmla="*/ 1837 w 2278"/>
              <a:gd name="T39" fmla="*/ 1733 h 2201"/>
              <a:gd name="T40" fmla="*/ 1302 w 2278"/>
              <a:gd name="T41" fmla="*/ 1393 h 2201"/>
              <a:gd name="T42" fmla="*/ 1433 w 2278"/>
              <a:gd name="T43" fmla="*/ 1759 h 2201"/>
              <a:gd name="T44" fmla="*/ 1193 w 2278"/>
              <a:gd name="T45" fmla="*/ 1461 h 2201"/>
              <a:gd name="T46" fmla="*/ 1156 w 2278"/>
              <a:gd name="T47" fmla="*/ 1924 h 2201"/>
              <a:gd name="T48" fmla="*/ 1053 w 2278"/>
              <a:gd name="T49" fmla="*/ 1484 h 2201"/>
              <a:gd name="T50" fmla="*/ 878 w 2278"/>
              <a:gd name="T51" fmla="*/ 1857 h 2201"/>
              <a:gd name="T52" fmla="*/ 804 w 2278"/>
              <a:gd name="T53" fmla="*/ 1753 h 2201"/>
              <a:gd name="T54" fmla="*/ 438 w 2278"/>
              <a:gd name="T55" fmla="*/ 1789 h 2201"/>
              <a:gd name="T56" fmla="*/ 369 w 2278"/>
              <a:gd name="T57" fmla="*/ 1741 h 2201"/>
              <a:gd name="T58" fmla="*/ 551 w 2278"/>
              <a:gd name="T59" fmla="*/ 1362 h 2201"/>
              <a:gd name="T60" fmla="*/ 447 w 2278"/>
              <a:gd name="T61" fmla="*/ 1287 h 2201"/>
              <a:gd name="T62" fmla="*/ 723 w 2278"/>
              <a:gd name="T63" fmla="*/ 1153 h 2201"/>
              <a:gd name="T64" fmla="*/ 253 w 2278"/>
              <a:gd name="T65" fmla="*/ 1023 h 2201"/>
              <a:gd name="T66" fmla="*/ 745 w 2278"/>
              <a:gd name="T67" fmla="*/ 1014 h 2201"/>
              <a:gd name="T68" fmla="*/ 386 w 2278"/>
              <a:gd name="T69" fmla="*/ 736 h 2201"/>
              <a:gd name="T70" fmla="*/ 813 w 2278"/>
              <a:gd name="T71" fmla="*/ 904 h 2201"/>
              <a:gd name="T72" fmla="*/ 701 w 2278"/>
              <a:gd name="T73" fmla="*/ 530 h 2201"/>
              <a:gd name="T74" fmla="*/ 944 w 2278"/>
              <a:gd name="T75" fmla="*/ 815 h 2201"/>
              <a:gd name="T76" fmla="*/ 996 w 2278"/>
              <a:gd name="T77" fmla="*/ 287 h 2201"/>
              <a:gd name="T78" fmla="*/ 1083 w 2278"/>
              <a:gd name="T79" fmla="*/ 792 h 2201"/>
              <a:gd name="T80" fmla="*/ 1253 w 2278"/>
              <a:gd name="T81" fmla="*/ 424 h 2201"/>
              <a:gd name="T82" fmla="*/ 1331 w 2278"/>
              <a:gd name="T83" fmla="*/ 529 h 2201"/>
              <a:gd name="T84" fmla="*/ 1558 w 2278"/>
              <a:gd name="T85" fmla="*/ 488 h 2201"/>
              <a:gd name="T86" fmla="*/ 1618 w 2278"/>
              <a:gd name="T87" fmla="*/ 610 h 2201"/>
              <a:gd name="T88" fmla="*/ 1586 w 2278"/>
              <a:gd name="T89" fmla="*/ 914 h 2201"/>
              <a:gd name="T90" fmla="*/ 1690 w 2278"/>
              <a:gd name="T91" fmla="*/ 989 h 2201"/>
              <a:gd name="T92" fmla="*/ 1414 w 2278"/>
              <a:gd name="T93" fmla="*/ 1123 h 2201"/>
              <a:gd name="T94" fmla="*/ 2028 w 2278"/>
              <a:gd name="T95" fmla="*/ 1253 h 2201"/>
              <a:gd name="T96" fmla="*/ 1292 w 2278"/>
              <a:gd name="T97" fmla="*/ 936 h 2201"/>
              <a:gd name="T98" fmla="*/ 1083 w 2278"/>
              <a:gd name="T99" fmla="*/ 837 h 2201"/>
              <a:gd name="T100" fmla="*/ 945 w 2278"/>
              <a:gd name="T101" fmla="*/ 863 h 2201"/>
              <a:gd name="T102" fmla="*/ 787 w 2278"/>
              <a:gd name="T103" fmla="*/ 1031 h 2201"/>
              <a:gd name="T104" fmla="*/ 787 w 2278"/>
              <a:gd name="T105" fmla="*/ 1245 h 2201"/>
              <a:gd name="T106" fmla="*/ 945 w 2278"/>
              <a:gd name="T107" fmla="*/ 1412 h 2201"/>
              <a:gd name="T108" fmla="*/ 1083 w 2278"/>
              <a:gd name="T109" fmla="*/ 1439 h 2201"/>
              <a:gd name="T110" fmla="*/ 1292 w 2278"/>
              <a:gd name="T111" fmla="*/ 1340 h 2201"/>
              <a:gd name="T112" fmla="*/ 1370 w 2278"/>
              <a:gd name="T113" fmla="*/ 1138 h 2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278" h="2201">
                <a:moveTo>
                  <a:pt x="2125" y="983"/>
                </a:moveTo>
                <a:cubicBezTo>
                  <a:pt x="2074" y="983"/>
                  <a:pt x="2030" y="1007"/>
                  <a:pt x="2002" y="1045"/>
                </a:cubicBezTo>
                <a:cubicBezTo>
                  <a:pt x="1787" y="929"/>
                  <a:pt x="1787" y="929"/>
                  <a:pt x="1787" y="929"/>
                </a:cubicBezTo>
                <a:cubicBezTo>
                  <a:pt x="1795" y="914"/>
                  <a:pt x="1799" y="897"/>
                  <a:pt x="1799" y="879"/>
                </a:cubicBezTo>
                <a:cubicBezTo>
                  <a:pt x="1799" y="828"/>
                  <a:pt x="1764" y="785"/>
                  <a:pt x="1715" y="773"/>
                </a:cubicBezTo>
                <a:cubicBezTo>
                  <a:pt x="1729" y="640"/>
                  <a:pt x="1729" y="640"/>
                  <a:pt x="1729" y="640"/>
                </a:cubicBezTo>
                <a:cubicBezTo>
                  <a:pt x="1805" y="630"/>
                  <a:pt x="1863" y="566"/>
                  <a:pt x="1863" y="488"/>
                </a:cubicBezTo>
                <a:cubicBezTo>
                  <a:pt x="1863" y="404"/>
                  <a:pt x="1795" y="335"/>
                  <a:pt x="1711" y="335"/>
                </a:cubicBezTo>
                <a:cubicBezTo>
                  <a:pt x="1645" y="335"/>
                  <a:pt x="1589" y="377"/>
                  <a:pt x="1567" y="435"/>
                </a:cubicBezTo>
                <a:cubicBezTo>
                  <a:pt x="1472" y="427"/>
                  <a:pt x="1472" y="427"/>
                  <a:pt x="1472" y="427"/>
                </a:cubicBezTo>
                <a:cubicBezTo>
                  <a:pt x="1472" y="426"/>
                  <a:pt x="1472" y="425"/>
                  <a:pt x="1472" y="424"/>
                </a:cubicBezTo>
                <a:cubicBezTo>
                  <a:pt x="1472" y="364"/>
                  <a:pt x="1423" y="315"/>
                  <a:pt x="1363" y="315"/>
                </a:cubicBezTo>
                <a:cubicBezTo>
                  <a:pt x="1334" y="315"/>
                  <a:pt x="1309" y="326"/>
                  <a:pt x="1289" y="343"/>
                </a:cubicBezTo>
                <a:cubicBezTo>
                  <a:pt x="1187" y="250"/>
                  <a:pt x="1187" y="250"/>
                  <a:pt x="1187" y="250"/>
                </a:cubicBezTo>
                <a:cubicBezTo>
                  <a:pt x="1208" y="223"/>
                  <a:pt x="1221" y="190"/>
                  <a:pt x="1221" y="153"/>
                </a:cubicBezTo>
                <a:cubicBezTo>
                  <a:pt x="1221" y="69"/>
                  <a:pt x="1153" y="0"/>
                  <a:pt x="1068" y="0"/>
                </a:cubicBezTo>
                <a:cubicBezTo>
                  <a:pt x="984" y="0"/>
                  <a:pt x="916" y="69"/>
                  <a:pt x="916" y="153"/>
                </a:cubicBezTo>
                <a:cubicBezTo>
                  <a:pt x="916" y="197"/>
                  <a:pt x="935" y="237"/>
                  <a:pt x="965" y="265"/>
                </a:cubicBezTo>
                <a:cubicBezTo>
                  <a:pt x="856" y="422"/>
                  <a:pt x="856" y="422"/>
                  <a:pt x="856" y="422"/>
                </a:cubicBezTo>
                <a:cubicBezTo>
                  <a:pt x="842" y="416"/>
                  <a:pt x="827" y="412"/>
                  <a:pt x="810" y="412"/>
                </a:cubicBezTo>
                <a:cubicBezTo>
                  <a:pt x="760" y="412"/>
                  <a:pt x="717" y="446"/>
                  <a:pt x="705" y="493"/>
                </a:cubicBezTo>
                <a:cubicBezTo>
                  <a:pt x="561" y="480"/>
                  <a:pt x="561" y="480"/>
                  <a:pt x="561" y="480"/>
                </a:cubicBezTo>
                <a:cubicBezTo>
                  <a:pt x="561" y="480"/>
                  <a:pt x="561" y="479"/>
                  <a:pt x="561" y="478"/>
                </a:cubicBezTo>
                <a:cubicBezTo>
                  <a:pt x="561" y="394"/>
                  <a:pt x="493" y="325"/>
                  <a:pt x="408" y="325"/>
                </a:cubicBezTo>
                <a:cubicBezTo>
                  <a:pt x="324" y="325"/>
                  <a:pt x="256" y="394"/>
                  <a:pt x="256" y="478"/>
                </a:cubicBezTo>
                <a:cubicBezTo>
                  <a:pt x="256" y="546"/>
                  <a:pt x="300" y="603"/>
                  <a:pt x="362" y="623"/>
                </a:cubicBezTo>
                <a:cubicBezTo>
                  <a:pt x="348" y="732"/>
                  <a:pt x="348" y="732"/>
                  <a:pt x="348" y="732"/>
                </a:cubicBezTo>
                <a:cubicBezTo>
                  <a:pt x="291" y="736"/>
                  <a:pt x="246" y="783"/>
                  <a:pt x="246" y="841"/>
                </a:cubicBezTo>
                <a:cubicBezTo>
                  <a:pt x="246" y="873"/>
                  <a:pt x="259" y="901"/>
                  <a:pt x="281" y="921"/>
                </a:cubicBezTo>
                <a:cubicBezTo>
                  <a:pt x="221" y="1002"/>
                  <a:pt x="221" y="1002"/>
                  <a:pt x="221" y="1002"/>
                </a:cubicBezTo>
                <a:cubicBezTo>
                  <a:pt x="201" y="991"/>
                  <a:pt x="177" y="985"/>
                  <a:pt x="153" y="985"/>
                </a:cubicBezTo>
                <a:cubicBezTo>
                  <a:pt x="68" y="985"/>
                  <a:pt x="0" y="1054"/>
                  <a:pt x="0" y="1138"/>
                </a:cubicBezTo>
                <a:cubicBezTo>
                  <a:pt x="0" y="1222"/>
                  <a:pt x="68" y="1291"/>
                  <a:pt x="153" y="1291"/>
                </a:cubicBezTo>
                <a:cubicBezTo>
                  <a:pt x="190" y="1291"/>
                  <a:pt x="225" y="1277"/>
                  <a:pt x="251" y="1254"/>
                </a:cubicBezTo>
                <a:cubicBezTo>
                  <a:pt x="354" y="1339"/>
                  <a:pt x="354" y="1339"/>
                  <a:pt x="354" y="1339"/>
                </a:cubicBezTo>
                <a:cubicBezTo>
                  <a:pt x="344" y="1356"/>
                  <a:pt x="338" y="1375"/>
                  <a:pt x="338" y="1396"/>
                </a:cubicBezTo>
                <a:cubicBezTo>
                  <a:pt x="338" y="1436"/>
                  <a:pt x="359" y="1471"/>
                  <a:pt x="392" y="1490"/>
                </a:cubicBezTo>
                <a:cubicBezTo>
                  <a:pt x="332" y="1733"/>
                  <a:pt x="332" y="1733"/>
                  <a:pt x="332" y="1733"/>
                </a:cubicBezTo>
                <a:cubicBezTo>
                  <a:pt x="328" y="1732"/>
                  <a:pt x="323" y="1732"/>
                  <a:pt x="319" y="1732"/>
                </a:cubicBezTo>
                <a:cubicBezTo>
                  <a:pt x="235" y="1732"/>
                  <a:pt x="166" y="1800"/>
                  <a:pt x="166" y="1885"/>
                </a:cubicBezTo>
                <a:cubicBezTo>
                  <a:pt x="166" y="1969"/>
                  <a:pt x="235" y="2038"/>
                  <a:pt x="319" y="2038"/>
                </a:cubicBezTo>
                <a:cubicBezTo>
                  <a:pt x="399" y="2038"/>
                  <a:pt x="464" y="1977"/>
                  <a:pt x="471" y="1899"/>
                </a:cubicBezTo>
                <a:cubicBezTo>
                  <a:pt x="664" y="1884"/>
                  <a:pt x="664" y="1884"/>
                  <a:pt x="664" y="1884"/>
                </a:cubicBezTo>
                <a:cubicBezTo>
                  <a:pt x="676" y="1931"/>
                  <a:pt x="718" y="1966"/>
                  <a:pt x="769" y="1966"/>
                </a:cubicBezTo>
                <a:cubicBezTo>
                  <a:pt x="802" y="1966"/>
                  <a:pt x="832" y="1951"/>
                  <a:pt x="852" y="1928"/>
                </a:cubicBezTo>
                <a:cubicBezTo>
                  <a:pt x="931" y="1982"/>
                  <a:pt x="931" y="1982"/>
                  <a:pt x="931" y="1982"/>
                </a:cubicBezTo>
                <a:cubicBezTo>
                  <a:pt x="921" y="2002"/>
                  <a:pt x="916" y="2024"/>
                  <a:pt x="916" y="2049"/>
                </a:cubicBezTo>
                <a:cubicBezTo>
                  <a:pt x="916" y="2128"/>
                  <a:pt x="976" y="2193"/>
                  <a:pt x="1053" y="2200"/>
                </a:cubicBezTo>
                <a:cubicBezTo>
                  <a:pt x="1053" y="2201"/>
                  <a:pt x="1053" y="2201"/>
                  <a:pt x="1053" y="2201"/>
                </a:cubicBezTo>
                <a:cubicBezTo>
                  <a:pt x="1056" y="2201"/>
                  <a:pt x="1056" y="2201"/>
                  <a:pt x="1056" y="2201"/>
                </a:cubicBezTo>
                <a:cubicBezTo>
                  <a:pt x="1060" y="2201"/>
                  <a:pt x="1064" y="2201"/>
                  <a:pt x="1068" y="2201"/>
                </a:cubicBezTo>
                <a:cubicBezTo>
                  <a:pt x="1073" y="2201"/>
                  <a:pt x="1077" y="2201"/>
                  <a:pt x="1081" y="2201"/>
                </a:cubicBezTo>
                <a:cubicBezTo>
                  <a:pt x="1083" y="2201"/>
                  <a:pt x="1083" y="2201"/>
                  <a:pt x="1083" y="2201"/>
                </a:cubicBezTo>
                <a:cubicBezTo>
                  <a:pt x="1083" y="2201"/>
                  <a:pt x="1083" y="2201"/>
                  <a:pt x="1083" y="2201"/>
                </a:cubicBezTo>
                <a:cubicBezTo>
                  <a:pt x="1161" y="2193"/>
                  <a:pt x="1221" y="2128"/>
                  <a:pt x="1221" y="2049"/>
                </a:cubicBezTo>
                <a:cubicBezTo>
                  <a:pt x="1221" y="2011"/>
                  <a:pt x="1207" y="1976"/>
                  <a:pt x="1184" y="1949"/>
                </a:cubicBezTo>
                <a:cubicBezTo>
                  <a:pt x="1268" y="1853"/>
                  <a:pt x="1268" y="1853"/>
                  <a:pt x="1268" y="1853"/>
                </a:cubicBezTo>
                <a:cubicBezTo>
                  <a:pt x="1285" y="1863"/>
                  <a:pt x="1304" y="1869"/>
                  <a:pt x="1324" y="1869"/>
                </a:cubicBezTo>
                <a:cubicBezTo>
                  <a:pt x="1364" y="1869"/>
                  <a:pt x="1399" y="1847"/>
                  <a:pt x="1418" y="1815"/>
                </a:cubicBezTo>
                <a:cubicBezTo>
                  <a:pt x="1666" y="1872"/>
                  <a:pt x="1666" y="1872"/>
                  <a:pt x="1666" y="1872"/>
                </a:cubicBezTo>
                <a:cubicBezTo>
                  <a:pt x="1665" y="1876"/>
                  <a:pt x="1665" y="1880"/>
                  <a:pt x="1665" y="1885"/>
                </a:cubicBezTo>
                <a:cubicBezTo>
                  <a:pt x="1665" y="1969"/>
                  <a:pt x="1734" y="2038"/>
                  <a:pt x="1818" y="2038"/>
                </a:cubicBezTo>
                <a:cubicBezTo>
                  <a:pt x="1902" y="2038"/>
                  <a:pt x="1971" y="1969"/>
                  <a:pt x="1971" y="1885"/>
                </a:cubicBezTo>
                <a:cubicBezTo>
                  <a:pt x="1971" y="1820"/>
                  <a:pt x="1931" y="1765"/>
                  <a:pt x="1874" y="1743"/>
                </a:cubicBezTo>
                <a:cubicBezTo>
                  <a:pt x="1893" y="1572"/>
                  <a:pt x="1893" y="1572"/>
                  <a:pt x="1893" y="1572"/>
                </a:cubicBezTo>
                <a:cubicBezTo>
                  <a:pt x="1949" y="1567"/>
                  <a:pt x="1994" y="1520"/>
                  <a:pt x="1994" y="1463"/>
                </a:cubicBezTo>
                <a:cubicBezTo>
                  <a:pt x="1994" y="1436"/>
                  <a:pt x="1984" y="1412"/>
                  <a:pt x="1969" y="1393"/>
                </a:cubicBezTo>
                <a:cubicBezTo>
                  <a:pt x="2060" y="1273"/>
                  <a:pt x="2060" y="1273"/>
                  <a:pt x="2060" y="1273"/>
                </a:cubicBezTo>
                <a:cubicBezTo>
                  <a:pt x="2080" y="1283"/>
                  <a:pt x="2102" y="1288"/>
                  <a:pt x="2125" y="1288"/>
                </a:cubicBezTo>
                <a:cubicBezTo>
                  <a:pt x="2209" y="1288"/>
                  <a:pt x="2278" y="1220"/>
                  <a:pt x="2278" y="1135"/>
                </a:cubicBezTo>
                <a:cubicBezTo>
                  <a:pt x="2278" y="1051"/>
                  <a:pt x="2209" y="983"/>
                  <a:pt x="2125" y="983"/>
                </a:cubicBezTo>
                <a:close/>
                <a:moveTo>
                  <a:pt x="1940" y="1369"/>
                </a:moveTo>
                <a:cubicBezTo>
                  <a:pt x="1924" y="1359"/>
                  <a:pt x="1905" y="1353"/>
                  <a:pt x="1884" y="1353"/>
                </a:cubicBezTo>
                <a:cubicBezTo>
                  <a:pt x="1838" y="1353"/>
                  <a:pt x="1798" y="1383"/>
                  <a:pt x="1782" y="1424"/>
                </a:cubicBezTo>
                <a:cubicBezTo>
                  <a:pt x="1392" y="1262"/>
                  <a:pt x="1392" y="1262"/>
                  <a:pt x="1392" y="1262"/>
                </a:cubicBezTo>
                <a:cubicBezTo>
                  <a:pt x="1390" y="1268"/>
                  <a:pt x="1387" y="1273"/>
                  <a:pt x="1385" y="1279"/>
                </a:cubicBezTo>
                <a:cubicBezTo>
                  <a:pt x="1777" y="1441"/>
                  <a:pt x="1777" y="1441"/>
                  <a:pt x="1777" y="1441"/>
                </a:cubicBezTo>
                <a:cubicBezTo>
                  <a:pt x="1776" y="1448"/>
                  <a:pt x="1775" y="1455"/>
                  <a:pt x="1775" y="1463"/>
                </a:cubicBezTo>
                <a:cubicBezTo>
                  <a:pt x="1775" y="1513"/>
                  <a:pt x="1809" y="1555"/>
                  <a:pt x="1855" y="1568"/>
                </a:cubicBezTo>
                <a:cubicBezTo>
                  <a:pt x="1837" y="1733"/>
                  <a:pt x="1837" y="1733"/>
                  <a:pt x="1837" y="1733"/>
                </a:cubicBezTo>
                <a:cubicBezTo>
                  <a:pt x="1831" y="1733"/>
                  <a:pt x="1825" y="1732"/>
                  <a:pt x="1818" y="1732"/>
                </a:cubicBezTo>
                <a:cubicBezTo>
                  <a:pt x="1781" y="1732"/>
                  <a:pt x="1746" y="1746"/>
                  <a:pt x="1720" y="1768"/>
                </a:cubicBezTo>
                <a:cubicBezTo>
                  <a:pt x="1324" y="1372"/>
                  <a:pt x="1324" y="1372"/>
                  <a:pt x="1324" y="1372"/>
                </a:cubicBezTo>
                <a:cubicBezTo>
                  <a:pt x="1317" y="1379"/>
                  <a:pt x="1310" y="1386"/>
                  <a:pt x="1302" y="1393"/>
                </a:cubicBezTo>
                <a:cubicBezTo>
                  <a:pt x="1699" y="1789"/>
                  <a:pt x="1699" y="1789"/>
                  <a:pt x="1699" y="1789"/>
                </a:cubicBezTo>
                <a:cubicBezTo>
                  <a:pt x="1688" y="1803"/>
                  <a:pt x="1679" y="1818"/>
                  <a:pt x="1674" y="1835"/>
                </a:cubicBezTo>
                <a:cubicBezTo>
                  <a:pt x="1432" y="1779"/>
                  <a:pt x="1432" y="1779"/>
                  <a:pt x="1432" y="1779"/>
                </a:cubicBezTo>
                <a:cubicBezTo>
                  <a:pt x="1433" y="1773"/>
                  <a:pt x="1433" y="1766"/>
                  <a:pt x="1433" y="1759"/>
                </a:cubicBezTo>
                <a:cubicBezTo>
                  <a:pt x="1433" y="1699"/>
                  <a:pt x="1385" y="1650"/>
                  <a:pt x="1324" y="1650"/>
                </a:cubicBezTo>
                <a:cubicBezTo>
                  <a:pt x="1313" y="1650"/>
                  <a:pt x="1302" y="1652"/>
                  <a:pt x="1292" y="1655"/>
                </a:cubicBezTo>
                <a:cubicBezTo>
                  <a:pt x="1209" y="1454"/>
                  <a:pt x="1209" y="1454"/>
                  <a:pt x="1209" y="1454"/>
                </a:cubicBezTo>
                <a:cubicBezTo>
                  <a:pt x="1204" y="1457"/>
                  <a:pt x="1198" y="1459"/>
                  <a:pt x="1193" y="1461"/>
                </a:cubicBezTo>
                <a:cubicBezTo>
                  <a:pt x="1276" y="1662"/>
                  <a:pt x="1276" y="1662"/>
                  <a:pt x="1276" y="1662"/>
                </a:cubicBezTo>
                <a:cubicBezTo>
                  <a:pt x="1240" y="1680"/>
                  <a:pt x="1215" y="1717"/>
                  <a:pt x="1215" y="1759"/>
                </a:cubicBezTo>
                <a:cubicBezTo>
                  <a:pt x="1215" y="1786"/>
                  <a:pt x="1224" y="1810"/>
                  <a:pt x="1240" y="1828"/>
                </a:cubicBezTo>
                <a:cubicBezTo>
                  <a:pt x="1156" y="1924"/>
                  <a:pt x="1156" y="1924"/>
                  <a:pt x="1156" y="1924"/>
                </a:cubicBezTo>
                <a:cubicBezTo>
                  <a:pt x="1135" y="1909"/>
                  <a:pt x="1110" y="1899"/>
                  <a:pt x="1083" y="1897"/>
                </a:cubicBezTo>
                <a:cubicBezTo>
                  <a:pt x="1083" y="1484"/>
                  <a:pt x="1083" y="1484"/>
                  <a:pt x="1083" y="1484"/>
                </a:cubicBezTo>
                <a:cubicBezTo>
                  <a:pt x="1078" y="1484"/>
                  <a:pt x="1073" y="1484"/>
                  <a:pt x="1068" y="1484"/>
                </a:cubicBezTo>
                <a:cubicBezTo>
                  <a:pt x="1063" y="1484"/>
                  <a:pt x="1058" y="1484"/>
                  <a:pt x="1053" y="1484"/>
                </a:cubicBezTo>
                <a:cubicBezTo>
                  <a:pt x="1053" y="1897"/>
                  <a:pt x="1053" y="1897"/>
                  <a:pt x="1053" y="1897"/>
                </a:cubicBezTo>
                <a:cubicBezTo>
                  <a:pt x="1013" y="1901"/>
                  <a:pt x="977" y="1920"/>
                  <a:pt x="952" y="1950"/>
                </a:cubicBezTo>
                <a:cubicBezTo>
                  <a:pt x="871" y="1895"/>
                  <a:pt x="871" y="1895"/>
                  <a:pt x="871" y="1895"/>
                </a:cubicBezTo>
                <a:cubicBezTo>
                  <a:pt x="876" y="1883"/>
                  <a:pt x="878" y="1870"/>
                  <a:pt x="878" y="1857"/>
                </a:cubicBezTo>
                <a:cubicBezTo>
                  <a:pt x="878" y="1815"/>
                  <a:pt x="855" y="1779"/>
                  <a:pt x="820" y="1760"/>
                </a:cubicBezTo>
                <a:cubicBezTo>
                  <a:pt x="944" y="1461"/>
                  <a:pt x="944" y="1461"/>
                  <a:pt x="944" y="1461"/>
                </a:cubicBezTo>
                <a:cubicBezTo>
                  <a:pt x="939" y="1459"/>
                  <a:pt x="933" y="1457"/>
                  <a:pt x="928" y="1454"/>
                </a:cubicBezTo>
                <a:cubicBezTo>
                  <a:pt x="804" y="1753"/>
                  <a:pt x="804" y="1753"/>
                  <a:pt x="804" y="1753"/>
                </a:cubicBezTo>
                <a:cubicBezTo>
                  <a:pt x="793" y="1749"/>
                  <a:pt x="781" y="1747"/>
                  <a:pt x="769" y="1747"/>
                </a:cubicBezTo>
                <a:cubicBezTo>
                  <a:pt x="712" y="1747"/>
                  <a:pt x="666" y="1791"/>
                  <a:pt x="660" y="1846"/>
                </a:cubicBezTo>
                <a:cubicBezTo>
                  <a:pt x="470" y="1861"/>
                  <a:pt x="470" y="1861"/>
                  <a:pt x="470" y="1861"/>
                </a:cubicBezTo>
                <a:cubicBezTo>
                  <a:pt x="466" y="1834"/>
                  <a:pt x="454" y="1810"/>
                  <a:pt x="438" y="1789"/>
                </a:cubicBezTo>
                <a:cubicBezTo>
                  <a:pt x="835" y="1393"/>
                  <a:pt x="835" y="1393"/>
                  <a:pt x="835" y="1393"/>
                </a:cubicBezTo>
                <a:cubicBezTo>
                  <a:pt x="827" y="1386"/>
                  <a:pt x="820" y="1379"/>
                  <a:pt x="813" y="1372"/>
                </a:cubicBezTo>
                <a:cubicBezTo>
                  <a:pt x="417" y="1768"/>
                  <a:pt x="417" y="1768"/>
                  <a:pt x="417" y="1768"/>
                </a:cubicBezTo>
                <a:cubicBezTo>
                  <a:pt x="403" y="1756"/>
                  <a:pt x="387" y="1747"/>
                  <a:pt x="369" y="1741"/>
                </a:cubicBezTo>
                <a:cubicBezTo>
                  <a:pt x="428" y="1504"/>
                  <a:pt x="428" y="1504"/>
                  <a:pt x="428" y="1504"/>
                </a:cubicBezTo>
                <a:cubicBezTo>
                  <a:pt x="434" y="1505"/>
                  <a:pt x="440" y="1505"/>
                  <a:pt x="447" y="1505"/>
                </a:cubicBezTo>
                <a:cubicBezTo>
                  <a:pt x="507" y="1505"/>
                  <a:pt x="556" y="1457"/>
                  <a:pt x="556" y="1396"/>
                </a:cubicBezTo>
                <a:cubicBezTo>
                  <a:pt x="556" y="1384"/>
                  <a:pt x="554" y="1373"/>
                  <a:pt x="551" y="1362"/>
                </a:cubicBezTo>
                <a:cubicBezTo>
                  <a:pt x="752" y="1279"/>
                  <a:pt x="752" y="1279"/>
                  <a:pt x="752" y="1279"/>
                </a:cubicBezTo>
                <a:cubicBezTo>
                  <a:pt x="750" y="1273"/>
                  <a:pt x="747" y="1268"/>
                  <a:pt x="745" y="1262"/>
                </a:cubicBezTo>
                <a:cubicBezTo>
                  <a:pt x="544" y="1345"/>
                  <a:pt x="544" y="1345"/>
                  <a:pt x="544" y="1345"/>
                </a:cubicBezTo>
                <a:cubicBezTo>
                  <a:pt x="525" y="1311"/>
                  <a:pt x="489" y="1287"/>
                  <a:pt x="447" y="1287"/>
                </a:cubicBezTo>
                <a:cubicBezTo>
                  <a:pt x="421" y="1287"/>
                  <a:pt x="397" y="1296"/>
                  <a:pt x="379" y="1311"/>
                </a:cubicBezTo>
                <a:cubicBezTo>
                  <a:pt x="277" y="1226"/>
                  <a:pt x="277" y="1226"/>
                  <a:pt x="277" y="1226"/>
                </a:cubicBezTo>
                <a:cubicBezTo>
                  <a:pt x="292" y="1205"/>
                  <a:pt x="302" y="1180"/>
                  <a:pt x="305" y="1153"/>
                </a:cubicBezTo>
                <a:cubicBezTo>
                  <a:pt x="723" y="1153"/>
                  <a:pt x="723" y="1153"/>
                  <a:pt x="723" y="1153"/>
                </a:cubicBezTo>
                <a:cubicBezTo>
                  <a:pt x="722" y="1148"/>
                  <a:pt x="722" y="1143"/>
                  <a:pt x="722" y="1138"/>
                </a:cubicBezTo>
                <a:cubicBezTo>
                  <a:pt x="722" y="1133"/>
                  <a:pt x="722" y="1128"/>
                  <a:pt x="723" y="1123"/>
                </a:cubicBezTo>
                <a:cubicBezTo>
                  <a:pt x="305" y="1123"/>
                  <a:pt x="305" y="1123"/>
                  <a:pt x="305" y="1123"/>
                </a:cubicBezTo>
                <a:cubicBezTo>
                  <a:pt x="301" y="1083"/>
                  <a:pt x="281" y="1048"/>
                  <a:pt x="253" y="1023"/>
                </a:cubicBezTo>
                <a:cubicBezTo>
                  <a:pt x="312" y="942"/>
                  <a:pt x="312" y="942"/>
                  <a:pt x="312" y="942"/>
                </a:cubicBezTo>
                <a:cubicBezTo>
                  <a:pt x="325" y="947"/>
                  <a:pt x="340" y="950"/>
                  <a:pt x="355" y="950"/>
                </a:cubicBezTo>
                <a:cubicBezTo>
                  <a:pt x="397" y="950"/>
                  <a:pt x="433" y="927"/>
                  <a:pt x="451" y="892"/>
                </a:cubicBezTo>
                <a:cubicBezTo>
                  <a:pt x="745" y="1014"/>
                  <a:pt x="745" y="1014"/>
                  <a:pt x="745" y="1014"/>
                </a:cubicBezTo>
                <a:cubicBezTo>
                  <a:pt x="747" y="1008"/>
                  <a:pt x="750" y="1003"/>
                  <a:pt x="752" y="997"/>
                </a:cubicBezTo>
                <a:cubicBezTo>
                  <a:pt x="458" y="875"/>
                  <a:pt x="458" y="875"/>
                  <a:pt x="458" y="875"/>
                </a:cubicBezTo>
                <a:cubicBezTo>
                  <a:pt x="462" y="865"/>
                  <a:pt x="464" y="853"/>
                  <a:pt x="464" y="841"/>
                </a:cubicBezTo>
                <a:cubicBezTo>
                  <a:pt x="464" y="792"/>
                  <a:pt x="431" y="750"/>
                  <a:pt x="386" y="736"/>
                </a:cubicBezTo>
                <a:cubicBezTo>
                  <a:pt x="399" y="630"/>
                  <a:pt x="399" y="630"/>
                  <a:pt x="399" y="630"/>
                </a:cubicBezTo>
                <a:cubicBezTo>
                  <a:pt x="402" y="630"/>
                  <a:pt x="405" y="631"/>
                  <a:pt x="408" y="631"/>
                </a:cubicBezTo>
                <a:cubicBezTo>
                  <a:pt x="445" y="631"/>
                  <a:pt x="479" y="618"/>
                  <a:pt x="505" y="596"/>
                </a:cubicBezTo>
                <a:cubicBezTo>
                  <a:pt x="813" y="904"/>
                  <a:pt x="813" y="904"/>
                  <a:pt x="813" y="904"/>
                </a:cubicBezTo>
                <a:cubicBezTo>
                  <a:pt x="820" y="897"/>
                  <a:pt x="827" y="889"/>
                  <a:pt x="835" y="883"/>
                </a:cubicBezTo>
                <a:cubicBezTo>
                  <a:pt x="527" y="575"/>
                  <a:pt x="527" y="575"/>
                  <a:pt x="527" y="575"/>
                </a:cubicBezTo>
                <a:cubicBezTo>
                  <a:pt x="540" y="558"/>
                  <a:pt x="550" y="539"/>
                  <a:pt x="556" y="518"/>
                </a:cubicBezTo>
                <a:cubicBezTo>
                  <a:pt x="701" y="530"/>
                  <a:pt x="701" y="530"/>
                  <a:pt x="701" y="530"/>
                </a:cubicBezTo>
                <a:cubicBezTo>
                  <a:pt x="706" y="587"/>
                  <a:pt x="753" y="631"/>
                  <a:pt x="810" y="631"/>
                </a:cubicBezTo>
                <a:cubicBezTo>
                  <a:pt x="823" y="631"/>
                  <a:pt x="835" y="628"/>
                  <a:pt x="846" y="624"/>
                </a:cubicBezTo>
                <a:cubicBezTo>
                  <a:pt x="928" y="822"/>
                  <a:pt x="928" y="822"/>
                  <a:pt x="928" y="822"/>
                </a:cubicBezTo>
                <a:cubicBezTo>
                  <a:pt x="933" y="819"/>
                  <a:pt x="939" y="817"/>
                  <a:pt x="944" y="815"/>
                </a:cubicBezTo>
                <a:cubicBezTo>
                  <a:pt x="863" y="617"/>
                  <a:pt x="863" y="617"/>
                  <a:pt x="863" y="617"/>
                </a:cubicBezTo>
                <a:cubicBezTo>
                  <a:pt x="896" y="599"/>
                  <a:pt x="919" y="563"/>
                  <a:pt x="919" y="521"/>
                </a:cubicBezTo>
                <a:cubicBezTo>
                  <a:pt x="919" y="491"/>
                  <a:pt x="907" y="464"/>
                  <a:pt x="887" y="444"/>
                </a:cubicBezTo>
                <a:cubicBezTo>
                  <a:pt x="996" y="287"/>
                  <a:pt x="996" y="287"/>
                  <a:pt x="996" y="287"/>
                </a:cubicBezTo>
                <a:cubicBezTo>
                  <a:pt x="1013" y="297"/>
                  <a:pt x="1033" y="303"/>
                  <a:pt x="1053" y="305"/>
                </a:cubicBezTo>
                <a:cubicBezTo>
                  <a:pt x="1053" y="792"/>
                  <a:pt x="1053" y="792"/>
                  <a:pt x="1053" y="792"/>
                </a:cubicBezTo>
                <a:cubicBezTo>
                  <a:pt x="1058" y="792"/>
                  <a:pt x="1063" y="792"/>
                  <a:pt x="1068" y="792"/>
                </a:cubicBezTo>
                <a:cubicBezTo>
                  <a:pt x="1073" y="792"/>
                  <a:pt x="1078" y="792"/>
                  <a:pt x="1083" y="792"/>
                </a:cubicBezTo>
                <a:cubicBezTo>
                  <a:pt x="1083" y="305"/>
                  <a:pt x="1083" y="305"/>
                  <a:pt x="1083" y="305"/>
                </a:cubicBezTo>
                <a:cubicBezTo>
                  <a:pt x="1112" y="302"/>
                  <a:pt x="1138" y="292"/>
                  <a:pt x="1159" y="276"/>
                </a:cubicBezTo>
                <a:cubicBezTo>
                  <a:pt x="1266" y="373"/>
                  <a:pt x="1266" y="373"/>
                  <a:pt x="1266" y="373"/>
                </a:cubicBezTo>
                <a:cubicBezTo>
                  <a:pt x="1258" y="388"/>
                  <a:pt x="1253" y="406"/>
                  <a:pt x="1253" y="424"/>
                </a:cubicBezTo>
                <a:cubicBezTo>
                  <a:pt x="1253" y="467"/>
                  <a:pt x="1278" y="504"/>
                  <a:pt x="1314" y="522"/>
                </a:cubicBezTo>
                <a:cubicBezTo>
                  <a:pt x="1193" y="815"/>
                  <a:pt x="1193" y="815"/>
                  <a:pt x="1193" y="815"/>
                </a:cubicBezTo>
                <a:cubicBezTo>
                  <a:pt x="1198" y="817"/>
                  <a:pt x="1204" y="819"/>
                  <a:pt x="1209" y="822"/>
                </a:cubicBezTo>
                <a:cubicBezTo>
                  <a:pt x="1331" y="529"/>
                  <a:pt x="1331" y="529"/>
                  <a:pt x="1331" y="529"/>
                </a:cubicBezTo>
                <a:cubicBezTo>
                  <a:pt x="1341" y="532"/>
                  <a:pt x="1351" y="533"/>
                  <a:pt x="1363" y="533"/>
                </a:cubicBezTo>
                <a:cubicBezTo>
                  <a:pt x="1409" y="533"/>
                  <a:pt x="1448" y="505"/>
                  <a:pt x="1464" y="464"/>
                </a:cubicBezTo>
                <a:cubicBezTo>
                  <a:pt x="1559" y="472"/>
                  <a:pt x="1559" y="472"/>
                  <a:pt x="1559" y="472"/>
                </a:cubicBezTo>
                <a:cubicBezTo>
                  <a:pt x="1558" y="477"/>
                  <a:pt x="1558" y="483"/>
                  <a:pt x="1558" y="488"/>
                </a:cubicBezTo>
                <a:cubicBezTo>
                  <a:pt x="1558" y="527"/>
                  <a:pt x="1572" y="562"/>
                  <a:pt x="1596" y="589"/>
                </a:cubicBezTo>
                <a:cubicBezTo>
                  <a:pt x="1302" y="883"/>
                  <a:pt x="1302" y="883"/>
                  <a:pt x="1302" y="883"/>
                </a:cubicBezTo>
                <a:cubicBezTo>
                  <a:pt x="1310" y="889"/>
                  <a:pt x="1317" y="897"/>
                  <a:pt x="1324" y="904"/>
                </a:cubicBezTo>
                <a:cubicBezTo>
                  <a:pt x="1618" y="610"/>
                  <a:pt x="1618" y="610"/>
                  <a:pt x="1618" y="610"/>
                </a:cubicBezTo>
                <a:cubicBezTo>
                  <a:pt x="1639" y="625"/>
                  <a:pt x="1664" y="636"/>
                  <a:pt x="1691" y="640"/>
                </a:cubicBezTo>
                <a:cubicBezTo>
                  <a:pt x="1678" y="771"/>
                  <a:pt x="1678" y="771"/>
                  <a:pt x="1678" y="771"/>
                </a:cubicBezTo>
                <a:cubicBezTo>
                  <a:pt x="1623" y="777"/>
                  <a:pt x="1581" y="823"/>
                  <a:pt x="1581" y="879"/>
                </a:cubicBezTo>
                <a:cubicBezTo>
                  <a:pt x="1581" y="891"/>
                  <a:pt x="1583" y="903"/>
                  <a:pt x="1586" y="914"/>
                </a:cubicBezTo>
                <a:cubicBezTo>
                  <a:pt x="1385" y="997"/>
                  <a:pt x="1385" y="997"/>
                  <a:pt x="1385" y="997"/>
                </a:cubicBezTo>
                <a:cubicBezTo>
                  <a:pt x="1387" y="1003"/>
                  <a:pt x="1390" y="1008"/>
                  <a:pt x="1392" y="1014"/>
                </a:cubicBezTo>
                <a:cubicBezTo>
                  <a:pt x="1593" y="930"/>
                  <a:pt x="1593" y="930"/>
                  <a:pt x="1593" y="930"/>
                </a:cubicBezTo>
                <a:cubicBezTo>
                  <a:pt x="1612" y="965"/>
                  <a:pt x="1648" y="989"/>
                  <a:pt x="1690" y="989"/>
                </a:cubicBezTo>
                <a:cubicBezTo>
                  <a:pt x="1719" y="989"/>
                  <a:pt x="1745" y="978"/>
                  <a:pt x="1764" y="960"/>
                </a:cubicBezTo>
                <a:cubicBezTo>
                  <a:pt x="1983" y="1078"/>
                  <a:pt x="1983" y="1078"/>
                  <a:pt x="1983" y="1078"/>
                </a:cubicBezTo>
                <a:cubicBezTo>
                  <a:pt x="1978" y="1092"/>
                  <a:pt x="1974" y="1107"/>
                  <a:pt x="1973" y="1123"/>
                </a:cubicBezTo>
                <a:cubicBezTo>
                  <a:pt x="1414" y="1123"/>
                  <a:pt x="1414" y="1123"/>
                  <a:pt x="1414" y="1123"/>
                </a:cubicBezTo>
                <a:cubicBezTo>
                  <a:pt x="1415" y="1128"/>
                  <a:pt x="1415" y="1133"/>
                  <a:pt x="1415" y="1138"/>
                </a:cubicBezTo>
                <a:cubicBezTo>
                  <a:pt x="1415" y="1143"/>
                  <a:pt x="1415" y="1148"/>
                  <a:pt x="1414" y="1153"/>
                </a:cubicBezTo>
                <a:cubicBezTo>
                  <a:pt x="1973" y="1153"/>
                  <a:pt x="1973" y="1153"/>
                  <a:pt x="1973" y="1153"/>
                </a:cubicBezTo>
                <a:cubicBezTo>
                  <a:pt x="1978" y="1193"/>
                  <a:pt x="1998" y="1229"/>
                  <a:pt x="2028" y="1253"/>
                </a:cubicBezTo>
                <a:lnTo>
                  <a:pt x="1940" y="1369"/>
                </a:lnTo>
                <a:close/>
                <a:moveTo>
                  <a:pt x="1350" y="1031"/>
                </a:moveTo>
                <a:cubicBezTo>
                  <a:pt x="1348" y="1025"/>
                  <a:pt x="1345" y="1020"/>
                  <a:pt x="1343" y="1014"/>
                </a:cubicBezTo>
                <a:cubicBezTo>
                  <a:pt x="1330" y="985"/>
                  <a:pt x="1313" y="959"/>
                  <a:pt x="1292" y="936"/>
                </a:cubicBezTo>
                <a:cubicBezTo>
                  <a:pt x="1285" y="928"/>
                  <a:pt x="1278" y="921"/>
                  <a:pt x="1270" y="915"/>
                </a:cubicBezTo>
                <a:cubicBezTo>
                  <a:pt x="1247" y="894"/>
                  <a:pt x="1221" y="876"/>
                  <a:pt x="1192" y="863"/>
                </a:cubicBezTo>
                <a:cubicBezTo>
                  <a:pt x="1186" y="861"/>
                  <a:pt x="1181" y="858"/>
                  <a:pt x="1175" y="856"/>
                </a:cubicBezTo>
                <a:cubicBezTo>
                  <a:pt x="1147" y="845"/>
                  <a:pt x="1116" y="839"/>
                  <a:pt x="1083" y="837"/>
                </a:cubicBezTo>
                <a:cubicBezTo>
                  <a:pt x="1079" y="837"/>
                  <a:pt x="1073" y="837"/>
                  <a:pt x="1068" y="837"/>
                </a:cubicBezTo>
                <a:cubicBezTo>
                  <a:pt x="1063" y="837"/>
                  <a:pt x="1058" y="837"/>
                  <a:pt x="1053" y="837"/>
                </a:cubicBezTo>
                <a:cubicBezTo>
                  <a:pt x="1021" y="839"/>
                  <a:pt x="990" y="845"/>
                  <a:pt x="962" y="856"/>
                </a:cubicBezTo>
                <a:cubicBezTo>
                  <a:pt x="956" y="858"/>
                  <a:pt x="950" y="861"/>
                  <a:pt x="945" y="863"/>
                </a:cubicBezTo>
                <a:cubicBezTo>
                  <a:pt x="916" y="876"/>
                  <a:pt x="890" y="894"/>
                  <a:pt x="866" y="915"/>
                </a:cubicBezTo>
                <a:cubicBezTo>
                  <a:pt x="859" y="921"/>
                  <a:pt x="852" y="928"/>
                  <a:pt x="845" y="936"/>
                </a:cubicBezTo>
                <a:cubicBezTo>
                  <a:pt x="824" y="959"/>
                  <a:pt x="807" y="985"/>
                  <a:pt x="794" y="1014"/>
                </a:cubicBezTo>
                <a:cubicBezTo>
                  <a:pt x="791" y="1020"/>
                  <a:pt x="789" y="1025"/>
                  <a:pt x="787" y="1031"/>
                </a:cubicBezTo>
                <a:cubicBezTo>
                  <a:pt x="776" y="1060"/>
                  <a:pt x="769" y="1091"/>
                  <a:pt x="768" y="1123"/>
                </a:cubicBezTo>
                <a:cubicBezTo>
                  <a:pt x="767" y="1128"/>
                  <a:pt x="767" y="1133"/>
                  <a:pt x="767" y="1138"/>
                </a:cubicBezTo>
                <a:cubicBezTo>
                  <a:pt x="767" y="1143"/>
                  <a:pt x="767" y="1148"/>
                  <a:pt x="768" y="1153"/>
                </a:cubicBezTo>
                <a:cubicBezTo>
                  <a:pt x="769" y="1185"/>
                  <a:pt x="776" y="1216"/>
                  <a:pt x="787" y="1245"/>
                </a:cubicBezTo>
                <a:cubicBezTo>
                  <a:pt x="789" y="1250"/>
                  <a:pt x="791" y="1256"/>
                  <a:pt x="794" y="1261"/>
                </a:cubicBezTo>
                <a:cubicBezTo>
                  <a:pt x="807" y="1290"/>
                  <a:pt x="824" y="1317"/>
                  <a:pt x="845" y="1340"/>
                </a:cubicBezTo>
                <a:cubicBezTo>
                  <a:pt x="852" y="1347"/>
                  <a:pt x="859" y="1354"/>
                  <a:pt x="866" y="1361"/>
                </a:cubicBezTo>
                <a:cubicBezTo>
                  <a:pt x="890" y="1382"/>
                  <a:pt x="916" y="1399"/>
                  <a:pt x="945" y="1412"/>
                </a:cubicBezTo>
                <a:cubicBezTo>
                  <a:pt x="950" y="1415"/>
                  <a:pt x="956" y="1417"/>
                  <a:pt x="962" y="1419"/>
                </a:cubicBezTo>
                <a:cubicBezTo>
                  <a:pt x="990" y="1430"/>
                  <a:pt x="1021" y="1437"/>
                  <a:pt x="1053" y="1439"/>
                </a:cubicBezTo>
                <a:cubicBezTo>
                  <a:pt x="1058" y="1439"/>
                  <a:pt x="1063" y="1439"/>
                  <a:pt x="1068" y="1439"/>
                </a:cubicBezTo>
                <a:cubicBezTo>
                  <a:pt x="1073" y="1439"/>
                  <a:pt x="1079" y="1439"/>
                  <a:pt x="1083" y="1439"/>
                </a:cubicBezTo>
                <a:cubicBezTo>
                  <a:pt x="1116" y="1437"/>
                  <a:pt x="1147" y="1430"/>
                  <a:pt x="1175" y="1419"/>
                </a:cubicBezTo>
                <a:cubicBezTo>
                  <a:pt x="1181" y="1417"/>
                  <a:pt x="1186" y="1415"/>
                  <a:pt x="1192" y="1412"/>
                </a:cubicBezTo>
                <a:cubicBezTo>
                  <a:pt x="1221" y="1399"/>
                  <a:pt x="1247" y="1382"/>
                  <a:pt x="1270" y="1361"/>
                </a:cubicBezTo>
                <a:cubicBezTo>
                  <a:pt x="1278" y="1354"/>
                  <a:pt x="1285" y="1347"/>
                  <a:pt x="1292" y="1340"/>
                </a:cubicBezTo>
                <a:cubicBezTo>
                  <a:pt x="1313" y="1317"/>
                  <a:pt x="1330" y="1290"/>
                  <a:pt x="1343" y="1261"/>
                </a:cubicBezTo>
                <a:cubicBezTo>
                  <a:pt x="1345" y="1256"/>
                  <a:pt x="1348" y="1250"/>
                  <a:pt x="1350" y="1245"/>
                </a:cubicBezTo>
                <a:cubicBezTo>
                  <a:pt x="1361" y="1216"/>
                  <a:pt x="1368" y="1185"/>
                  <a:pt x="1369" y="1153"/>
                </a:cubicBezTo>
                <a:cubicBezTo>
                  <a:pt x="1369" y="1148"/>
                  <a:pt x="1370" y="1143"/>
                  <a:pt x="1370" y="1138"/>
                </a:cubicBezTo>
                <a:cubicBezTo>
                  <a:pt x="1370" y="1133"/>
                  <a:pt x="1369" y="1128"/>
                  <a:pt x="1369" y="1123"/>
                </a:cubicBezTo>
                <a:cubicBezTo>
                  <a:pt x="1368" y="1091"/>
                  <a:pt x="1361" y="1060"/>
                  <a:pt x="1350" y="1031"/>
                </a:cubicBezTo>
                <a:close/>
              </a:path>
            </a:pathLst>
          </a:custGeom>
          <a:solidFill>
            <a:srgbClr val="FFFFFF">
              <a:alpha val="30000"/>
            </a:srgbClr>
          </a:solidFill>
          <a:ln>
            <a:noFill/>
          </a:ln>
        </p:spPr>
        <p:txBody>
          <a:bodyPr vert="horz" wrap="square" lIns="82305" tIns="41153" rIns="82305" bIns="41153"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2031894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bwMode="auto">
          <a:xfrm>
            <a:off x="519112" y="6363586"/>
            <a:ext cx="1766888" cy="207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3" name="Title 2"/>
          <p:cNvSpPr>
            <a:spLocks noGrp="1"/>
          </p:cNvSpPr>
          <p:nvPr>
            <p:ph type="title"/>
          </p:nvPr>
        </p:nvSpPr>
        <p:spPr/>
        <p:txBody>
          <a:bodyPr>
            <a:noAutofit/>
          </a:bodyPr>
          <a:lstStyle/>
          <a:p>
            <a:r>
              <a:rPr lang="en-US" dirty="0" smtClean="0"/>
              <a:t>Web Pages – HTML + Razor Syntax</a:t>
            </a:r>
            <a:endParaRPr lang="en-US" dirty="0"/>
          </a:p>
        </p:txBody>
      </p:sp>
      <p:sp>
        <p:nvSpPr>
          <p:cNvPr id="4" name="Rectangle 3"/>
          <p:cNvSpPr/>
          <p:nvPr/>
        </p:nvSpPr>
        <p:spPr bwMode="auto">
          <a:xfrm>
            <a:off x="879902" y="4527299"/>
            <a:ext cx="8935748" cy="200400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dirty="0">
              <a:gradFill>
                <a:gsLst>
                  <a:gs pos="0">
                    <a:srgbClr val="FFFFFF"/>
                  </a:gs>
                  <a:gs pos="100000">
                    <a:srgbClr val="FFFFFF"/>
                  </a:gs>
                </a:gsLst>
                <a:lin ang="5400000" scaled="0"/>
              </a:gradFill>
            </a:endParaRPr>
          </a:p>
        </p:txBody>
      </p:sp>
      <p:sp>
        <p:nvSpPr>
          <p:cNvPr id="5" name="Rectangle 4"/>
          <p:cNvSpPr/>
          <p:nvPr/>
        </p:nvSpPr>
        <p:spPr bwMode="auto">
          <a:xfrm>
            <a:off x="3898929" y="5763308"/>
            <a:ext cx="2850125" cy="48768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gradFill>
                  <a:gsLst>
                    <a:gs pos="0">
                      <a:srgbClr val="FFFFFF"/>
                    </a:gs>
                    <a:gs pos="100000">
                      <a:srgbClr val="FFFFFF"/>
                    </a:gs>
                  </a:gsLst>
                  <a:lin ang="5400000" scaled="0"/>
                </a:gradFill>
              </a:rPr>
              <a:t>Caching</a:t>
            </a:r>
          </a:p>
        </p:txBody>
      </p:sp>
      <p:sp>
        <p:nvSpPr>
          <p:cNvPr id="6" name="Rectangle 5"/>
          <p:cNvSpPr/>
          <p:nvPr/>
        </p:nvSpPr>
        <p:spPr bwMode="auto">
          <a:xfrm>
            <a:off x="948136" y="5232075"/>
            <a:ext cx="2850125" cy="48768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gradFill>
                  <a:gsLst>
                    <a:gs pos="0">
                      <a:srgbClr val="FFFFFF"/>
                    </a:gs>
                    <a:gs pos="100000">
                      <a:srgbClr val="FFFFFF"/>
                    </a:gs>
                  </a:gsLst>
                  <a:lin ang="5400000" scaled="0"/>
                </a:gradFill>
              </a:rPr>
              <a:t>Modules</a:t>
            </a:r>
          </a:p>
        </p:txBody>
      </p:sp>
      <p:sp>
        <p:nvSpPr>
          <p:cNvPr id="7" name="Rectangle 6"/>
          <p:cNvSpPr/>
          <p:nvPr/>
        </p:nvSpPr>
        <p:spPr bwMode="auto">
          <a:xfrm>
            <a:off x="3911208" y="5232075"/>
            <a:ext cx="2850125" cy="48768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gradFill>
                  <a:gsLst>
                    <a:gs pos="0">
                      <a:srgbClr val="FFFFFF"/>
                    </a:gs>
                    <a:gs pos="100000">
                      <a:srgbClr val="FFFFFF"/>
                    </a:gs>
                  </a:gsLst>
                  <a:lin ang="5400000" scaled="0"/>
                </a:gradFill>
              </a:rPr>
              <a:t>Handlers</a:t>
            </a:r>
          </a:p>
        </p:txBody>
      </p:sp>
      <p:sp>
        <p:nvSpPr>
          <p:cNvPr id="8" name="Rectangle 7"/>
          <p:cNvSpPr/>
          <p:nvPr/>
        </p:nvSpPr>
        <p:spPr bwMode="auto">
          <a:xfrm>
            <a:off x="948136" y="5780715"/>
            <a:ext cx="2850125" cy="48768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gradFill>
                  <a:gsLst>
                    <a:gs pos="0">
                      <a:srgbClr val="FFFFFF"/>
                    </a:gs>
                    <a:gs pos="100000">
                      <a:srgbClr val="FFFFFF"/>
                    </a:gs>
                  </a:gsLst>
                  <a:lin ang="5400000" scaled="0"/>
                </a:gradFill>
              </a:rPr>
              <a:t>Intrinsics</a:t>
            </a:r>
          </a:p>
        </p:txBody>
      </p:sp>
      <p:sp>
        <p:nvSpPr>
          <p:cNvPr id="14" name="Rectangle 13"/>
          <p:cNvSpPr/>
          <p:nvPr/>
        </p:nvSpPr>
        <p:spPr bwMode="auto">
          <a:xfrm>
            <a:off x="6838093" y="5214668"/>
            <a:ext cx="2850125" cy="48768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gradFill>
                  <a:gsLst>
                    <a:gs pos="0">
                      <a:srgbClr val="FFFFFF"/>
                    </a:gs>
                    <a:gs pos="100000">
                      <a:srgbClr val="FFFFFF"/>
                    </a:gs>
                  </a:gsLst>
                  <a:lin ang="5400000" scaled="0"/>
                </a:gradFill>
              </a:rPr>
              <a:t>Membership</a:t>
            </a:r>
          </a:p>
        </p:txBody>
      </p:sp>
      <p:sp>
        <p:nvSpPr>
          <p:cNvPr id="16" name="Rectangle 15"/>
          <p:cNvSpPr/>
          <p:nvPr/>
        </p:nvSpPr>
        <p:spPr bwMode="auto">
          <a:xfrm>
            <a:off x="6838093" y="5763308"/>
            <a:ext cx="2850125" cy="48768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gradFill>
                  <a:gsLst>
                    <a:gs pos="0">
                      <a:srgbClr val="FFFFFF"/>
                    </a:gs>
                    <a:gs pos="100000">
                      <a:srgbClr val="FFFFFF"/>
                    </a:gs>
                  </a:gsLst>
                  <a:lin ang="5400000" scaled="0"/>
                </a:gradFill>
              </a:rPr>
              <a:t>Etc.</a:t>
            </a:r>
          </a:p>
        </p:txBody>
      </p:sp>
      <p:sp>
        <p:nvSpPr>
          <p:cNvPr id="17" name="TextBox 28"/>
          <p:cNvSpPr txBox="1"/>
          <p:nvPr/>
        </p:nvSpPr>
        <p:spPr>
          <a:xfrm>
            <a:off x="574570" y="4528923"/>
            <a:ext cx="8130153" cy="553998"/>
          </a:xfrm>
          <a:prstGeom prst="rect">
            <a:avLst/>
          </a:prstGeom>
          <a:noFill/>
        </p:spPr>
        <p:txBody>
          <a:bodyPr wrap="square" rtlCol="0">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3000" dirty="0" smtClean="0">
                <a:solidFill>
                  <a:schemeClr val="bg1">
                    <a:alpha val="99000"/>
                  </a:schemeClr>
                </a:solidFill>
              </a:rPr>
              <a:t>ASP.NET Core</a:t>
            </a:r>
            <a:endParaRPr lang="en-US" sz="3000" dirty="0">
              <a:solidFill>
                <a:schemeClr val="bg1">
                  <a:alpha val="99000"/>
                </a:schemeClr>
              </a:solidFill>
            </a:endParaRPr>
          </a:p>
        </p:txBody>
      </p:sp>
      <p:sp>
        <p:nvSpPr>
          <p:cNvPr id="28" name="Rectangle 27"/>
          <p:cNvSpPr/>
          <p:nvPr/>
        </p:nvSpPr>
        <p:spPr>
          <a:xfrm>
            <a:off x="879902" y="2659310"/>
            <a:ext cx="4124455" cy="176840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smtClean="0">
                <a:gradFill>
                  <a:gsLst>
                    <a:gs pos="0">
                      <a:srgbClr val="FFFFFF"/>
                    </a:gs>
                    <a:gs pos="100000">
                      <a:srgbClr val="FFFFFF"/>
                    </a:gs>
                  </a:gsLst>
                  <a:lin ang="5400000" scaled="0"/>
                </a:gradFill>
              </a:rPr>
              <a:t>Web Forms</a:t>
            </a:r>
            <a:endParaRPr lang="en-US" dirty="0">
              <a:gradFill>
                <a:gsLst>
                  <a:gs pos="0">
                    <a:srgbClr val="FFFFFF"/>
                  </a:gs>
                  <a:gs pos="100000">
                    <a:srgbClr val="FFFFFF"/>
                  </a:gs>
                </a:gsLst>
                <a:lin ang="5400000" scaled="0"/>
              </a:gradFill>
            </a:endParaRPr>
          </a:p>
        </p:txBody>
      </p:sp>
      <p:grpSp>
        <p:nvGrpSpPr>
          <p:cNvPr id="2" name="Group 1"/>
          <p:cNvGrpSpPr/>
          <p:nvPr/>
        </p:nvGrpSpPr>
        <p:grpSpPr>
          <a:xfrm>
            <a:off x="879902" y="1703024"/>
            <a:ext cx="8935748" cy="2732307"/>
            <a:chOff x="879902" y="1703024"/>
            <a:chExt cx="8935748" cy="2732307"/>
          </a:xfrm>
        </p:grpSpPr>
        <p:sp>
          <p:nvSpPr>
            <p:cNvPr id="24" name="Rectangle 23"/>
            <p:cNvSpPr/>
            <p:nvPr/>
          </p:nvSpPr>
          <p:spPr>
            <a:xfrm>
              <a:off x="5075339" y="3449433"/>
              <a:ext cx="3114838" cy="98589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smtClean="0">
                  <a:gradFill>
                    <a:gsLst>
                      <a:gs pos="0">
                        <a:srgbClr val="FFFFFF"/>
                      </a:gs>
                      <a:gs pos="100000">
                        <a:srgbClr val="FFFFFF"/>
                      </a:gs>
                    </a:gsLst>
                    <a:lin ang="5400000" scaled="0"/>
                  </a:gradFill>
                </a:rPr>
                <a:t>Web Pages</a:t>
              </a:r>
              <a:endParaRPr lang="en-US" dirty="0">
                <a:gradFill>
                  <a:gsLst>
                    <a:gs pos="0">
                      <a:srgbClr val="FFFFFF"/>
                    </a:gs>
                    <a:gs pos="100000">
                      <a:srgbClr val="FFFFFF"/>
                    </a:gs>
                  </a:gsLst>
                  <a:lin ang="5400000" scaled="0"/>
                </a:gradFill>
              </a:endParaRPr>
            </a:p>
          </p:txBody>
        </p:sp>
        <p:sp>
          <p:nvSpPr>
            <p:cNvPr id="29" name="Rectangle 28"/>
            <p:cNvSpPr/>
            <p:nvPr/>
          </p:nvSpPr>
          <p:spPr>
            <a:xfrm>
              <a:off x="5075339" y="2659310"/>
              <a:ext cx="4740311" cy="70967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rgbClr val="FFFFFF"/>
                      </a:gs>
                      <a:gs pos="100000">
                        <a:srgbClr val="FFFFFF"/>
                      </a:gs>
                    </a:gsLst>
                    <a:lin ang="5400000" scaled="0"/>
                  </a:gradFill>
                </a:rPr>
                <a:t>Razor View Engine</a:t>
              </a:r>
            </a:p>
          </p:txBody>
        </p:sp>
        <p:sp>
          <p:nvSpPr>
            <p:cNvPr id="40" name="Rectangle 39"/>
            <p:cNvSpPr/>
            <p:nvPr/>
          </p:nvSpPr>
          <p:spPr>
            <a:xfrm>
              <a:off x="879902" y="1703024"/>
              <a:ext cx="8912738" cy="87948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smtClean="0">
                  <a:gradFill>
                    <a:gsLst>
                      <a:gs pos="0">
                        <a:srgbClr val="FFFFFF"/>
                      </a:gs>
                      <a:gs pos="100000">
                        <a:srgbClr val="FFFFFF"/>
                      </a:gs>
                    </a:gsLst>
                    <a:lin ang="5400000" scaled="0"/>
                  </a:gradFill>
                </a:rPr>
                <a:t>HTML</a:t>
              </a:r>
              <a:endParaRPr lang="en-US" dirty="0">
                <a:gradFill>
                  <a:gsLst>
                    <a:gs pos="0">
                      <a:srgbClr val="FFFFFF"/>
                    </a:gs>
                    <a:gs pos="100000">
                      <a:srgbClr val="FFFFFF"/>
                    </a:gs>
                  </a:gsLst>
                  <a:lin ang="5400000" scaled="0"/>
                </a:gradFill>
              </a:endParaRPr>
            </a:p>
          </p:txBody>
        </p:sp>
      </p:grpSp>
    </p:spTree>
    <p:extLst>
      <p:ext uri="{BB962C8B-B14F-4D97-AF65-F5344CB8AC3E}">
        <p14:creationId xmlns:p14="http://schemas.microsoft.com/office/powerpoint/2010/main" val="398870488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10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mtClean="0"/>
              <a:t>Razor Syntax</a:t>
            </a:r>
            <a:endParaRPr lang="en-US" dirty="0"/>
          </a:p>
        </p:txBody>
      </p:sp>
      <p:sp>
        <p:nvSpPr>
          <p:cNvPr id="2" name="Content Placeholder 1"/>
          <p:cNvSpPr>
            <a:spLocks noGrp="1"/>
          </p:cNvSpPr>
          <p:nvPr>
            <p:ph idx="4294967295"/>
          </p:nvPr>
        </p:nvSpPr>
        <p:spPr>
          <a:xfrm>
            <a:off x="517525" y="1619878"/>
            <a:ext cx="11150600" cy="4461946"/>
          </a:xfrm>
        </p:spPr>
        <p:txBody>
          <a:bodyPr>
            <a:noAutofit/>
          </a:bodyPr>
          <a:lstStyle/>
          <a:p>
            <a:pPr marL="0" indent="0" defTabSz="685864">
              <a:spcBef>
                <a:spcPts val="1200"/>
              </a:spcBef>
              <a:buNone/>
            </a:pPr>
            <a:r>
              <a:rPr lang="en-US" sz="2800" dirty="0">
                <a:solidFill>
                  <a:schemeClr val="accent2"/>
                </a:solidFill>
              </a:rPr>
              <a:t>@if (</a:t>
            </a:r>
            <a:r>
              <a:rPr lang="en-US" sz="2800" dirty="0" err="1">
                <a:solidFill>
                  <a:schemeClr val="accent2"/>
                </a:solidFill>
              </a:rPr>
              <a:t>User.Grok</a:t>
            </a:r>
            <a:r>
              <a:rPr lang="en-US" sz="2800" dirty="0">
                <a:solidFill>
                  <a:schemeClr val="accent2"/>
                </a:solidFill>
              </a:rPr>
              <a:t>(Razor)) {</a:t>
            </a:r>
          </a:p>
          <a:p>
            <a:pPr marL="0" indent="0" defTabSz="685864">
              <a:spcBef>
                <a:spcPts val="1200"/>
              </a:spcBef>
              <a:buNone/>
            </a:pPr>
            <a:r>
              <a:rPr lang="en-US" sz="2800" dirty="0">
                <a:solidFill>
                  <a:schemeClr val="accent2"/>
                </a:solidFill>
              </a:rPr>
              <a:t>	&lt;div&gt;w00t!&lt;/div&gt;</a:t>
            </a:r>
          </a:p>
          <a:p>
            <a:pPr marL="0" indent="0" defTabSz="685864">
              <a:spcBef>
                <a:spcPts val="1200"/>
              </a:spcBef>
              <a:buNone/>
            </a:pPr>
            <a:r>
              <a:rPr lang="en-US" sz="2800" dirty="0">
                <a:solidFill>
                  <a:schemeClr val="accent2"/>
                </a:solidFill>
              </a:rPr>
              <a:t>}</a:t>
            </a:r>
          </a:p>
          <a:p>
            <a:pPr marL="259591" lvl="1" indent="0" defTabSz="685864">
              <a:spcBef>
                <a:spcPts val="1200"/>
              </a:spcBef>
              <a:buNone/>
            </a:pPr>
            <a:r>
              <a:rPr lang="en-US" sz="2400" dirty="0"/>
              <a:t>New, Simplified View Engine</a:t>
            </a:r>
          </a:p>
          <a:p>
            <a:pPr marL="259591" lvl="1" indent="0" defTabSz="685864">
              <a:spcBef>
                <a:spcPts val="1200"/>
              </a:spcBef>
              <a:buNone/>
            </a:pPr>
            <a:r>
              <a:rPr lang="en-US" sz="2400" dirty="0"/>
              <a:t>Write fewer lines of code</a:t>
            </a:r>
          </a:p>
          <a:p>
            <a:pPr marL="259591" lvl="1" indent="0" defTabSz="685864">
              <a:spcBef>
                <a:spcPts val="1200"/>
              </a:spcBef>
              <a:buNone/>
            </a:pPr>
            <a:r>
              <a:rPr lang="en-US" sz="2400" dirty="0"/>
              <a:t>More natural mix code and markup</a:t>
            </a:r>
          </a:p>
          <a:p>
            <a:pPr marL="259591" lvl="1" indent="0" defTabSz="685864">
              <a:spcBef>
                <a:spcPts val="1200"/>
              </a:spcBef>
              <a:buNone/>
            </a:pPr>
            <a:r>
              <a:rPr lang="en-US" sz="2400" dirty="0"/>
              <a:t>Helpers save you time</a:t>
            </a:r>
          </a:p>
          <a:p>
            <a:pPr marL="259591" lvl="1" indent="0" defTabSz="685864">
              <a:spcBef>
                <a:spcPts val="1200"/>
              </a:spcBef>
              <a:buNone/>
            </a:pPr>
            <a:r>
              <a:rPr lang="en-US" sz="2400" dirty="0"/>
              <a:t>Compatible with ASP.NET Web Pages in </a:t>
            </a:r>
            <a:r>
              <a:rPr lang="en-US" sz="2400" dirty="0" err="1" smtClean="0"/>
              <a:t>WebMatrix</a:t>
            </a:r>
            <a:endParaRPr lang="en-US" sz="2400" dirty="0"/>
          </a:p>
        </p:txBody>
      </p:sp>
      <p:sp>
        <p:nvSpPr>
          <p:cNvPr id="5" name="Freeform 84"/>
          <p:cNvSpPr>
            <a:spLocks noEditPoints="1"/>
          </p:cNvSpPr>
          <p:nvPr/>
        </p:nvSpPr>
        <p:spPr bwMode="black">
          <a:xfrm>
            <a:off x="9643730" y="3829993"/>
            <a:ext cx="2024395" cy="2419995"/>
          </a:xfrm>
          <a:custGeom>
            <a:avLst/>
            <a:gdLst>
              <a:gd name="T0" fmla="*/ 604 w 1838"/>
              <a:gd name="T1" fmla="*/ 253 h 2192"/>
              <a:gd name="T2" fmla="*/ 1159 w 1838"/>
              <a:gd name="T3" fmla="*/ 963 h 2192"/>
              <a:gd name="T4" fmla="*/ 1105 w 1838"/>
              <a:gd name="T5" fmla="*/ 573 h 2192"/>
              <a:gd name="T6" fmla="*/ 214 w 1838"/>
              <a:gd name="T7" fmla="*/ 0 h 2192"/>
              <a:gd name="T8" fmla="*/ 1159 w 1838"/>
              <a:gd name="T9" fmla="*/ 694 h 2192"/>
              <a:gd name="T10" fmla="*/ 1088 w 1838"/>
              <a:gd name="T11" fmla="*/ 764 h 2192"/>
              <a:gd name="T12" fmla="*/ 284 w 1838"/>
              <a:gd name="T13" fmla="*/ 198 h 2192"/>
              <a:gd name="T14" fmla="*/ 214 w 1838"/>
              <a:gd name="T15" fmla="*/ 128 h 2192"/>
              <a:gd name="T16" fmla="*/ 1443 w 1838"/>
              <a:gd name="T17" fmla="*/ 262 h 2192"/>
              <a:gd name="T18" fmla="*/ 1309 w 1838"/>
              <a:gd name="T19" fmla="*/ 1063 h 2192"/>
              <a:gd name="T20" fmla="*/ 903 w 1838"/>
              <a:gd name="T21" fmla="*/ 764 h 2192"/>
              <a:gd name="T22" fmla="*/ 639 w 1838"/>
              <a:gd name="T23" fmla="*/ 952 h 2192"/>
              <a:gd name="T24" fmla="*/ 704 w 1838"/>
              <a:gd name="T25" fmla="*/ 1683 h 2192"/>
              <a:gd name="T26" fmla="*/ 767 w 1838"/>
              <a:gd name="T27" fmla="*/ 1191 h 2192"/>
              <a:gd name="T28" fmla="*/ 1683 w 1838"/>
              <a:gd name="T29" fmla="*/ 390 h 2192"/>
              <a:gd name="T30" fmla="*/ 1443 w 1838"/>
              <a:gd name="T31" fmla="*/ 134 h 2192"/>
              <a:gd name="T32" fmla="*/ 960 w 1838"/>
              <a:gd name="T33" fmla="*/ 198 h 2192"/>
              <a:gd name="T34" fmla="*/ 704 w 1838"/>
              <a:gd name="T35" fmla="*/ 1555 h 2192"/>
              <a:gd name="T36" fmla="*/ 775 w 1838"/>
              <a:gd name="T37" fmla="*/ 1484 h 2192"/>
              <a:gd name="T38" fmla="*/ 704 w 1838"/>
              <a:gd name="T39" fmla="*/ 694 h 2192"/>
              <a:gd name="T40" fmla="*/ 1631 w 1838"/>
              <a:gd name="T41" fmla="*/ 128 h 2192"/>
              <a:gd name="T42" fmla="*/ 1560 w 1838"/>
              <a:gd name="T43" fmla="*/ 198 h 2192"/>
              <a:gd name="T44" fmla="*/ 1230 w 1838"/>
              <a:gd name="T45" fmla="*/ 198 h 2192"/>
              <a:gd name="T46" fmla="*/ 1159 w 1838"/>
              <a:gd name="T47" fmla="*/ 128 h 2192"/>
              <a:gd name="T48" fmla="*/ 1823 w 1838"/>
              <a:gd name="T49" fmla="*/ 1484 h 2192"/>
              <a:gd name="T50" fmla="*/ 1553 w 1838"/>
              <a:gd name="T51" fmla="*/ 1670 h 2192"/>
              <a:gd name="T52" fmla="*/ 1362 w 1838"/>
              <a:gd name="T53" fmla="*/ 1922 h 2192"/>
              <a:gd name="T54" fmla="*/ 1177 w 1838"/>
              <a:gd name="T55" fmla="*/ 2192 h 2192"/>
              <a:gd name="T56" fmla="*/ 1639 w 1838"/>
              <a:gd name="T57" fmla="*/ 2192 h 2192"/>
              <a:gd name="T58" fmla="*/ 1177 w 1838"/>
              <a:gd name="T59" fmla="*/ 2064 h 2192"/>
              <a:gd name="T60" fmla="*/ 1247 w 1838"/>
              <a:gd name="T61" fmla="*/ 1993 h 2192"/>
              <a:gd name="T62" fmla="*/ 1695 w 1838"/>
              <a:gd name="T63" fmla="*/ 1484 h 2192"/>
              <a:gd name="T64" fmla="*/ 1624 w 1838"/>
              <a:gd name="T65" fmla="*/ 1414 h 2192"/>
              <a:gd name="T66" fmla="*/ 1639 w 1838"/>
              <a:gd name="T67" fmla="*/ 1922 h 2192"/>
              <a:gd name="T68" fmla="*/ 1133 w 1838"/>
              <a:gd name="T69" fmla="*/ 1678 h 2192"/>
              <a:gd name="T70" fmla="*/ 1177 w 1838"/>
              <a:gd name="T71" fmla="*/ 1286 h 2192"/>
              <a:gd name="T72" fmla="*/ 807 w 1838"/>
              <a:gd name="T73" fmla="*/ 1823 h 2192"/>
              <a:gd name="T74" fmla="*/ 384 w 1838"/>
              <a:gd name="T75" fmla="*/ 1922 h 2192"/>
              <a:gd name="T76" fmla="*/ 412 w 1838"/>
              <a:gd name="T77" fmla="*/ 764 h 2192"/>
              <a:gd name="T78" fmla="*/ 157 w 1838"/>
              <a:gd name="T79" fmla="*/ 955 h 2192"/>
              <a:gd name="T80" fmla="*/ 199 w 1838"/>
              <a:gd name="T81" fmla="*/ 2192 h 2192"/>
              <a:gd name="T82" fmla="*/ 704 w 1838"/>
              <a:gd name="T83" fmla="*/ 2192 h 2192"/>
              <a:gd name="T84" fmla="*/ 1133 w 1838"/>
              <a:gd name="T85" fmla="*/ 1678 h 2192"/>
              <a:gd name="T86" fmla="*/ 1177 w 1838"/>
              <a:gd name="T87" fmla="*/ 1555 h 2192"/>
              <a:gd name="T88" fmla="*/ 199 w 1838"/>
              <a:gd name="T89" fmla="*/ 2064 h 2192"/>
              <a:gd name="T90" fmla="*/ 270 w 1838"/>
              <a:gd name="T91" fmla="*/ 1993 h 2192"/>
              <a:gd name="T92" fmla="*/ 143 w 1838"/>
              <a:gd name="T93" fmla="*/ 764 h 2192"/>
              <a:gd name="T94" fmla="*/ 214 w 1838"/>
              <a:gd name="T95" fmla="*/ 835 h 2192"/>
              <a:gd name="T96" fmla="*/ 704 w 1838"/>
              <a:gd name="T97" fmla="*/ 1922 h 2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838" h="2192">
                <a:moveTo>
                  <a:pt x="214" y="397"/>
                </a:moveTo>
                <a:cubicBezTo>
                  <a:pt x="304" y="397"/>
                  <a:pt x="381" y="336"/>
                  <a:pt x="405" y="253"/>
                </a:cubicBezTo>
                <a:cubicBezTo>
                  <a:pt x="604" y="253"/>
                  <a:pt x="604" y="253"/>
                  <a:pt x="604" y="253"/>
                </a:cubicBezTo>
                <a:cubicBezTo>
                  <a:pt x="998" y="647"/>
                  <a:pt x="998" y="647"/>
                  <a:pt x="998" y="647"/>
                </a:cubicBezTo>
                <a:cubicBezTo>
                  <a:pt x="974" y="680"/>
                  <a:pt x="960" y="720"/>
                  <a:pt x="960" y="764"/>
                </a:cubicBezTo>
                <a:cubicBezTo>
                  <a:pt x="960" y="874"/>
                  <a:pt x="1049" y="963"/>
                  <a:pt x="1159" y="963"/>
                </a:cubicBezTo>
                <a:cubicBezTo>
                  <a:pt x="1268" y="963"/>
                  <a:pt x="1358" y="874"/>
                  <a:pt x="1358" y="764"/>
                </a:cubicBezTo>
                <a:cubicBezTo>
                  <a:pt x="1358" y="655"/>
                  <a:pt x="1268" y="566"/>
                  <a:pt x="1159" y="566"/>
                </a:cubicBezTo>
                <a:cubicBezTo>
                  <a:pt x="1140" y="566"/>
                  <a:pt x="1122" y="568"/>
                  <a:pt x="1105" y="573"/>
                </a:cubicBezTo>
                <a:cubicBezTo>
                  <a:pt x="657" y="125"/>
                  <a:pt x="657" y="125"/>
                  <a:pt x="657" y="125"/>
                </a:cubicBezTo>
                <a:cubicBezTo>
                  <a:pt x="398" y="125"/>
                  <a:pt x="398" y="125"/>
                  <a:pt x="398" y="125"/>
                </a:cubicBezTo>
                <a:cubicBezTo>
                  <a:pt x="369" y="51"/>
                  <a:pt x="297" y="0"/>
                  <a:pt x="214" y="0"/>
                </a:cubicBezTo>
                <a:cubicBezTo>
                  <a:pt x="104" y="0"/>
                  <a:pt x="15" y="89"/>
                  <a:pt x="15" y="198"/>
                </a:cubicBezTo>
                <a:cubicBezTo>
                  <a:pt x="15" y="308"/>
                  <a:pt x="104" y="397"/>
                  <a:pt x="214" y="397"/>
                </a:cubicBezTo>
                <a:close/>
                <a:moveTo>
                  <a:pt x="1159" y="694"/>
                </a:moveTo>
                <a:cubicBezTo>
                  <a:pt x="1198" y="694"/>
                  <a:pt x="1230" y="725"/>
                  <a:pt x="1230" y="764"/>
                </a:cubicBezTo>
                <a:cubicBezTo>
                  <a:pt x="1230" y="803"/>
                  <a:pt x="1198" y="835"/>
                  <a:pt x="1159" y="835"/>
                </a:cubicBezTo>
                <a:cubicBezTo>
                  <a:pt x="1120" y="835"/>
                  <a:pt x="1088" y="803"/>
                  <a:pt x="1088" y="764"/>
                </a:cubicBezTo>
                <a:cubicBezTo>
                  <a:pt x="1088" y="725"/>
                  <a:pt x="1120" y="694"/>
                  <a:pt x="1159" y="694"/>
                </a:cubicBezTo>
                <a:close/>
                <a:moveTo>
                  <a:pt x="214" y="128"/>
                </a:moveTo>
                <a:cubicBezTo>
                  <a:pt x="253" y="128"/>
                  <a:pt x="284" y="159"/>
                  <a:pt x="284" y="198"/>
                </a:cubicBezTo>
                <a:cubicBezTo>
                  <a:pt x="284" y="237"/>
                  <a:pt x="253" y="269"/>
                  <a:pt x="214" y="269"/>
                </a:cubicBezTo>
                <a:cubicBezTo>
                  <a:pt x="175" y="269"/>
                  <a:pt x="143" y="237"/>
                  <a:pt x="143" y="198"/>
                </a:cubicBezTo>
                <a:cubicBezTo>
                  <a:pt x="143" y="159"/>
                  <a:pt x="175" y="128"/>
                  <a:pt x="214" y="128"/>
                </a:cubicBezTo>
                <a:close/>
                <a:moveTo>
                  <a:pt x="1159" y="397"/>
                </a:moveTo>
                <a:cubicBezTo>
                  <a:pt x="1246" y="397"/>
                  <a:pt x="1320" y="341"/>
                  <a:pt x="1347" y="262"/>
                </a:cubicBezTo>
                <a:cubicBezTo>
                  <a:pt x="1443" y="262"/>
                  <a:pt x="1443" y="262"/>
                  <a:pt x="1443" y="262"/>
                </a:cubicBezTo>
                <a:cubicBezTo>
                  <a:pt x="1461" y="317"/>
                  <a:pt x="1503" y="360"/>
                  <a:pt x="1555" y="382"/>
                </a:cubicBezTo>
                <a:cubicBezTo>
                  <a:pt x="1555" y="817"/>
                  <a:pt x="1555" y="817"/>
                  <a:pt x="1555" y="817"/>
                </a:cubicBezTo>
                <a:cubicBezTo>
                  <a:pt x="1309" y="1063"/>
                  <a:pt x="1309" y="1063"/>
                  <a:pt x="1309" y="1063"/>
                </a:cubicBezTo>
                <a:cubicBezTo>
                  <a:pt x="767" y="1063"/>
                  <a:pt x="767" y="1063"/>
                  <a:pt x="767" y="1063"/>
                </a:cubicBezTo>
                <a:cubicBezTo>
                  <a:pt x="767" y="953"/>
                  <a:pt x="767" y="953"/>
                  <a:pt x="767" y="953"/>
                </a:cubicBezTo>
                <a:cubicBezTo>
                  <a:pt x="846" y="927"/>
                  <a:pt x="903" y="852"/>
                  <a:pt x="903" y="764"/>
                </a:cubicBezTo>
                <a:cubicBezTo>
                  <a:pt x="903" y="655"/>
                  <a:pt x="814" y="566"/>
                  <a:pt x="704" y="566"/>
                </a:cubicBezTo>
                <a:cubicBezTo>
                  <a:pt x="595" y="566"/>
                  <a:pt x="506" y="655"/>
                  <a:pt x="506" y="764"/>
                </a:cubicBezTo>
                <a:cubicBezTo>
                  <a:pt x="506" y="851"/>
                  <a:pt x="561" y="925"/>
                  <a:pt x="639" y="952"/>
                </a:cubicBezTo>
                <a:cubicBezTo>
                  <a:pt x="639" y="1297"/>
                  <a:pt x="639" y="1297"/>
                  <a:pt x="639" y="1297"/>
                </a:cubicBezTo>
                <a:cubicBezTo>
                  <a:pt x="561" y="1324"/>
                  <a:pt x="506" y="1398"/>
                  <a:pt x="506" y="1484"/>
                </a:cubicBezTo>
                <a:cubicBezTo>
                  <a:pt x="506" y="1594"/>
                  <a:pt x="595" y="1683"/>
                  <a:pt x="704" y="1683"/>
                </a:cubicBezTo>
                <a:cubicBezTo>
                  <a:pt x="814" y="1683"/>
                  <a:pt x="903" y="1594"/>
                  <a:pt x="903" y="1484"/>
                </a:cubicBezTo>
                <a:cubicBezTo>
                  <a:pt x="903" y="1397"/>
                  <a:pt x="846" y="1322"/>
                  <a:pt x="767" y="1296"/>
                </a:cubicBezTo>
                <a:cubicBezTo>
                  <a:pt x="767" y="1191"/>
                  <a:pt x="767" y="1191"/>
                  <a:pt x="767" y="1191"/>
                </a:cubicBezTo>
                <a:cubicBezTo>
                  <a:pt x="1362" y="1191"/>
                  <a:pt x="1362" y="1191"/>
                  <a:pt x="1362" y="1191"/>
                </a:cubicBezTo>
                <a:cubicBezTo>
                  <a:pt x="1683" y="870"/>
                  <a:pt x="1683" y="870"/>
                  <a:pt x="1683" y="870"/>
                </a:cubicBezTo>
                <a:cubicBezTo>
                  <a:pt x="1683" y="390"/>
                  <a:pt x="1683" y="390"/>
                  <a:pt x="1683" y="390"/>
                </a:cubicBezTo>
                <a:cubicBezTo>
                  <a:pt x="1768" y="367"/>
                  <a:pt x="1830" y="290"/>
                  <a:pt x="1830" y="198"/>
                </a:cubicBezTo>
                <a:cubicBezTo>
                  <a:pt x="1830" y="89"/>
                  <a:pt x="1740" y="0"/>
                  <a:pt x="1631" y="0"/>
                </a:cubicBezTo>
                <a:cubicBezTo>
                  <a:pt x="1544" y="0"/>
                  <a:pt x="1469" y="56"/>
                  <a:pt x="1443" y="134"/>
                </a:cubicBezTo>
                <a:cubicBezTo>
                  <a:pt x="1347" y="134"/>
                  <a:pt x="1347" y="134"/>
                  <a:pt x="1347" y="134"/>
                </a:cubicBezTo>
                <a:cubicBezTo>
                  <a:pt x="1320" y="56"/>
                  <a:pt x="1246" y="0"/>
                  <a:pt x="1159" y="0"/>
                </a:cubicBezTo>
                <a:cubicBezTo>
                  <a:pt x="1049" y="0"/>
                  <a:pt x="960" y="89"/>
                  <a:pt x="960" y="198"/>
                </a:cubicBezTo>
                <a:cubicBezTo>
                  <a:pt x="960" y="308"/>
                  <a:pt x="1049" y="397"/>
                  <a:pt x="1159" y="397"/>
                </a:cubicBezTo>
                <a:close/>
                <a:moveTo>
                  <a:pt x="775" y="1484"/>
                </a:moveTo>
                <a:cubicBezTo>
                  <a:pt x="775" y="1523"/>
                  <a:pt x="743" y="1555"/>
                  <a:pt x="704" y="1555"/>
                </a:cubicBezTo>
                <a:cubicBezTo>
                  <a:pt x="665" y="1555"/>
                  <a:pt x="634" y="1523"/>
                  <a:pt x="634" y="1484"/>
                </a:cubicBezTo>
                <a:cubicBezTo>
                  <a:pt x="634" y="1445"/>
                  <a:pt x="665" y="1414"/>
                  <a:pt x="704" y="1414"/>
                </a:cubicBezTo>
                <a:cubicBezTo>
                  <a:pt x="743" y="1414"/>
                  <a:pt x="775" y="1445"/>
                  <a:pt x="775" y="1484"/>
                </a:cubicBezTo>
                <a:close/>
                <a:moveTo>
                  <a:pt x="704" y="835"/>
                </a:moveTo>
                <a:cubicBezTo>
                  <a:pt x="665" y="835"/>
                  <a:pt x="634" y="803"/>
                  <a:pt x="634" y="764"/>
                </a:cubicBezTo>
                <a:cubicBezTo>
                  <a:pt x="634" y="725"/>
                  <a:pt x="665" y="694"/>
                  <a:pt x="704" y="694"/>
                </a:cubicBezTo>
                <a:cubicBezTo>
                  <a:pt x="743" y="694"/>
                  <a:pt x="775" y="725"/>
                  <a:pt x="775" y="764"/>
                </a:cubicBezTo>
                <a:cubicBezTo>
                  <a:pt x="775" y="803"/>
                  <a:pt x="743" y="835"/>
                  <a:pt x="704" y="835"/>
                </a:cubicBezTo>
                <a:close/>
                <a:moveTo>
                  <a:pt x="1631" y="128"/>
                </a:moveTo>
                <a:cubicBezTo>
                  <a:pt x="1670" y="128"/>
                  <a:pt x="1702" y="159"/>
                  <a:pt x="1702" y="198"/>
                </a:cubicBezTo>
                <a:cubicBezTo>
                  <a:pt x="1702" y="237"/>
                  <a:pt x="1670" y="269"/>
                  <a:pt x="1631" y="269"/>
                </a:cubicBezTo>
                <a:cubicBezTo>
                  <a:pt x="1592" y="269"/>
                  <a:pt x="1560" y="237"/>
                  <a:pt x="1560" y="198"/>
                </a:cubicBezTo>
                <a:cubicBezTo>
                  <a:pt x="1560" y="159"/>
                  <a:pt x="1592" y="128"/>
                  <a:pt x="1631" y="128"/>
                </a:cubicBezTo>
                <a:close/>
                <a:moveTo>
                  <a:pt x="1159" y="128"/>
                </a:moveTo>
                <a:cubicBezTo>
                  <a:pt x="1198" y="128"/>
                  <a:pt x="1230" y="159"/>
                  <a:pt x="1230" y="198"/>
                </a:cubicBezTo>
                <a:cubicBezTo>
                  <a:pt x="1230" y="237"/>
                  <a:pt x="1198" y="269"/>
                  <a:pt x="1159" y="269"/>
                </a:cubicBezTo>
                <a:cubicBezTo>
                  <a:pt x="1120" y="269"/>
                  <a:pt x="1088" y="237"/>
                  <a:pt x="1088" y="198"/>
                </a:cubicBezTo>
                <a:cubicBezTo>
                  <a:pt x="1088" y="159"/>
                  <a:pt x="1120" y="128"/>
                  <a:pt x="1159" y="128"/>
                </a:cubicBezTo>
                <a:close/>
                <a:moveTo>
                  <a:pt x="1681" y="1799"/>
                </a:moveTo>
                <a:cubicBezTo>
                  <a:pt x="1681" y="1675"/>
                  <a:pt x="1681" y="1675"/>
                  <a:pt x="1681" y="1675"/>
                </a:cubicBezTo>
                <a:cubicBezTo>
                  <a:pt x="1763" y="1650"/>
                  <a:pt x="1823" y="1574"/>
                  <a:pt x="1823" y="1484"/>
                </a:cubicBezTo>
                <a:cubicBezTo>
                  <a:pt x="1823" y="1375"/>
                  <a:pt x="1734" y="1286"/>
                  <a:pt x="1624" y="1286"/>
                </a:cubicBezTo>
                <a:cubicBezTo>
                  <a:pt x="1514" y="1286"/>
                  <a:pt x="1425" y="1375"/>
                  <a:pt x="1425" y="1484"/>
                </a:cubicBezTo>
                <a:cubicBezTo>
                  <a:pt x="1425" y="1569"/>
                  <a:pt x="1478" y="1641"/>
                  <a:pt x="1553" y="1670"/>
                </a:cubicBezTo>
                <a:cubicBezTo>
                  <a:pt x="1553" y="1814"/>
                  <a:pt x="1553" y="1814"/>
                  <a:pt x="1553" y="1814"/>
                </a:cubicBezTo>
                <a:cubicBezTo>
                  <a:pt x="1507" y="1836"/>
                  <a:pt x="1472" y="1874"/>
                  <a:pt x="1453" y="1922"/>
                </a:cubicBezTo>
                <a:cubicBezTo>
                  <a:pt x="1362" y="1922"/>
                  <a:pt x="1362" y="1922"/>
                  <a:pt x="1362" y="1922"/>
                </a:cubicBezTo>
                <a:cubicBezTo>
                  <a:pt x="1333" y="1847"/>
                  <a:pt x="1261" y="1794"/>
                  <a:pt x="1177" y="1794"/>
                </a:cubicBezTo>
                <a:cubicBezTo>
                  <a:pt x="1067" y="1794"/>
                  <a:pt x="978" y="1883"/>
                  <a:pt x="978" y="1993"/>
                </a:cubicBezTo>
                <a:cubicBezTo>
                  <a:pt x="978" y="2103"/>
                  <a:pt x="1067" y="2192"/>
                  <a:pt x="1177" y="2192"/>
                </a:cubicBezTo>
                <a:cubicBezTo>
                  <a:pt x="1266" y="2192"/>
                  <a:pt x="1343" y="2132"/>
                  <a:pt x="1367" y="2050"/>
                </a:cubicBezTo>
                <a:cubicBezTo>
                  <a:pt x="1448" y="2050"/>
                  <a:pt x="1448" y="2050"/>
                  <a:pt x="1448" y="2050"/>
                </a:cubicBezTo>
                <a:cubicBezTo>
                  <a:pt x="1473" y="2132"/>
                  <a:pt x="1549" y="2192"/>
                  <a:pt x="1639" y="2192"/>
                </a:cubicBezTo>
                <a:cubicBezTo>
                  <a:pt x="1748" y="2192"/>
                  <a:pt x="1838" y="2103"/>
                  <a:pt x="1838" y="1993"/>
                </a:cubicBezTo>
                <a:cubicBezTo>
                  <a:pt x="1838" y="1898"/>
                  <a:pt x="1770" y="1818"/>
                  <a:pt x="1681" y="1799"/>
                </a:cubicBezTo>
                <a:close/>
                <a:moveTo>
                  <a:pt x="1177" y="2064"/>
                </a:moveTo>
                <a:cubicBezTo>
                  <a:pt x="1138" y="2064"/>
                  <a:pt x="1106" y="2032"/>
                  <a:pt x="1106" y="1993"/>
                </a:cubicBezTo>
                <a:cubicBezTo>
                  <a:pt x="1106" y="1954"/>
                  <a:pt x="1138" y="1922"/>
                  <a:pt x="1177" y="1922"/>
                </a:cubicBezTo>
                <a:cubicBezTo>
                  <a:pt x="1216" y="1922"/>
                  <a:pt x="1247" y="1954"/>
                  <a:pt x="1247" y="1993"/>
                </a:cubicBezTo>
                <a:cubicBezTo>
                  <a:pt x="1247" y="2032"/>
                  <a:pt x="1216" y="2064"/>
                  <a:pt x="1177" y="2064"/>
                </a:cubicBezTo>
                <a:close/>
                <a:moveTo>
                  <a:pt x="1624" y="1414"/>
                </a:moveTo>
                <a:cubicBezTo>
                  <a:pt x="1663" y="1414"/>
                  <a:pt x="1695" y="1445"/>
                  <a:pt x="1695" y="1484"/>
                </a:cubicBezTo>
                <a:cubicBezTo>
                  <a:pt x="1695" y="1523"/>
                  <a:pt x="1663" y="1555"/>
                  <a:pt x="1624" y="1555"/>
                </a:cubicBezTo>
                <a:cubicBezTo>
                  <a:pt x="1585" y="1555"/>
                  <a:pt x="1553" y="1523"/>
                  <a:pt x="1553" y="1484"/>
                </a:cubicBezTo>
                <a:cubicBezTo>
                  <a:pt x="1553" y="1445"/>
                  <a:pt x="1585" y="1414"/>
                  <a:pt x="1624" y="1414"/>
                </a:cubicBezTo>
                <a:close/>
                <a:moveTo>
                  <a:pt x="1639" y="2064"/>
                </a:moveTo>
                <a:cubicBezTo>
                  <a:pt x="1600" y="2064"/>
                  <a:pt x="1568" y="2032"/>
                  <a:pt x="1568" y="1993"/>
                </a:cubicBezTo>
                <a:cubicBezTo>
                  <a:pt x="1568" y="1954"/>
                  <a:pt x="1600" y="1922"/>
                  <a:pt x="1639" y="1922"/>
                </a:cubicBezTo>
                <a:cubicBezTo>
                  <a:pt x="1678" y="1922"/>
                  <a:pt x="1710" y="1954"/>
                  <a:pt x="1710" y="1993"/>
                </a:cubicBezTo>
                <a:cubicBezTo>
                  <a:pt x="1710" y="2032"/>
                  <a:pt x="1678" y="2064"/>
                  <a:pt x="1639" y="2064"/>
                </a:cubicBezTo>
                <a:close/>
                <a:moveTo>
                  <a:pt x="1133" y="1678"/>
                </a:moveTo>
                <a:cubicBezTo>
                  <a:pt x="1147" y="1681"/>
                  <a:pt x="1162" y="1683"/>
                  <a:pt x="1177" y="1683"/>
                </a:cubicBezTo>
                <a:cubicBezTo>
                  <a:pt x="1286" y="1683"/>
                  <a:pt x="1375" y="1594"/>
                  <a:pt x="1375" y="1484"/>
                </a:cubicBezTo>
                <a:cubicBezTo>
                  <a:pt x="1375" y="1375"/>
                  <a:pt x="1286" y="1286"/>
                  <a:pt x="1177" y="1286"/>
                </a:cubicBezTo>
                <a:cubicBezTo>
                  <a:pt x="1067" y="1286"/>
                  <a:pt x="978" y="1375"/>
                  <a:pt x="978" y="1484"/>
                </a:cubicBezTo>
                <a:cubicBezTo>
                  <a:pt x="978" y="1531"/>
                  <a:pt x="994" y="1575"/>
                  <a:pt x="1022" y="1609"/>
                </a:cubicBezTo>
                <a:cubicBezTo>
                  <a:pt x="807" y="1823"/>
                  <a:pt x="807" y="1823"/>
                  <a:pt x="807" y="1823"/>
                </a:cubicBezTo>
                <a:cubicBezTo>
                  <a:pt x="777" y="1805"/>
                  <a:pt x="742" y="1794"/>
                  <a:pt x="704" y="1794"/>
                </a:cubicBezTo>
                <a:cubicBezTo>
                  <a:pt x="620" y="1794"/>
                  <a:pt x="548" y="1847"/>
                  <a:pt x="519" y="1922"/>
                </a:cubicBezTo>
                <a:cubicBezTo>
                  <a:pt x="384" y="1922"/>
                  <a:pt x="384" y="1922"/>
                  <a:pt x="384" y="1922"/>
                </a:cubicBezTo>
                <a:cubicBezTo>
                  <a:pt x="366" y="1874"/>
                  <a:pt x="330" y="1836"/>
                  <a:pt x="285" y="1814"/>
                </a:cubicBezTo>
                <a:cubicBezTo>
                  <a:pt x="285" y="950"/>
                  <a:pt x="285" y="950"/>
                  <a:pt x="285" y="950"/>
                </a:cubicBezTo>
                <a:cubicBezTo>
                  <a:pt x="359" y="921"/>
                  <a:pt x="412" y="849"/>
                  <a:pt x="412" y="764"/>
                </a:cubicBezTo>
                <a:cubicBezTo>
                  <a:pt x="412" y="655"/>
                  <a:pt x="323" y="566"/>
                  <a:pt x="214" y="566"/>
                </a:cubicBezTo>
                <a:cubicBezTo>
                  <a:pt x="104" y="566"/>
                  <a:pt x="15" y="655"/>
                  <a:pt x="15" y="764"/>
                </a:cubicBezTo>
                <a:cubicBezTo>
                  <a:pt x="15" y="854"/>
                  <a:pt x="75" y="930"/>
                  <a:pt x="157" y="955"/>
                </a:cubicBezTo>
                <a:cubicBezTo>
                  <a:pt x="157" y="1799"/>
                  <a:pt x="157" y="1799"/>
                  <a:pt x="157" y="1799"/>
                </a:cubicBezTo>
                <a:cubicBezTo>
                  <a:pt x="67" y="1818"/>
                  <a:pt x="0" y="1898"/>
                  <a:pt x="0" y="1993"/>
                </a:cubicBezTo>
                <a:cubicBezTo>
                  <a:pt x="0" y="2103"/>
                  <a:pt x="89" y="2192"/>
                  <a:pt x="199" y="2192"/>
                </a:cubicBezTo>
                <a:cubicBezTo>
                  <a:pt x="289" y="2192"/>
                  <a:pt x="365" y="2132"/>
                  <a:pt x="389" y="2050"/>
                </a:cubicBezTo>
                <a:cubicBezTo>
                  <a:pt x="514" y="2050"/>
                  <a:pt x="514" y="2050"/>
                  <a:pt x="514" y="2050"/>
                </a:cubicBezTo>
                <a:cubicBezTo>
                  <a:pt x="538" y="2132"/>
                  <a:pt x="615" y="2192"/>
                  <a:pt x="704" y="2192"/>
                </a:cubicBezTo>
                <a:cubicBezTo>
                  <a:pt x="814" y="2192"/>
                  <a:pt x="903" y="2103"/>
                  <a:pt x="903" y="1993"/>
                </a:cubicBezTo>
                <a:cubicBezTo>
                  <a:pt x="903" y="1968"/>
                  <a:pt x="898" y="1944"/>
                  <a:pt x="890" y="1922"/>
                </a:cubicBezTo>
                <a:lnTo>
                  <a:pt x="1133" y="1678"/>
                </a:lnTo>
                <a:close/>
                <a:moveTo>
                  <a:pt x="1177" y="1414"/>
                </a:moveTo>
                <a:cubicBezTo>
                  <a:pt x="1216" y="1414"/>
                  <a:pt x="1247" y="1445"/>
                  <a:pt x="1247" y="1484"/>
                </a:cubicBezTo>
                <a:cubicBezTo>
                  <a:pt x="1247" y="1523"/>
                  <a:pt x="1216" y="1555"/>
                  <a:pt x="1177" y="1555"/>
                </a:cubicBezTo>
                <a:cubicBezTo>
                  <a:pt x="1138" y="1555"/>
                  <a:pt x="1106" y="1523"/>
                  <a:pt x="1106" y="1484"/>
                </a:cubicBezTo>
                <a:cubicBezTo>
                  <a:pt x="1106" y="1445"/>
                  <a:pt x="1138" y="1414"/>
                  <a:pt x="1177" y="1414"/>
                </a:cubicBezTo>
                <a:close/>
                <a:moveTo>
                  <a:pt x="199" y="2064"/>
                </a:moveTo>
                <a:cubicBezTo>
                  <a:pt x="160" y="2064"/>
                  <a:pt x="128" y="2032"/>
                  <a:pt x="128" y="1993"/>
                </a:cubicBezTo>
                <a:cubicBezTo>
                  <a:pt x="128" y="1954"/>
                  <a:pt x="160" y="1922"/>
                  <a:pt x="199" y="1922"/>
                </a:cubicBezTo>
                <a:cubicBezTo>
                  <a:pt x="238" y="1922"/>
                  <a:pt x="270" y="1954"/>
                  <a:pt x="270" y="1993"/>
                </a:cubicBezTo>
                <a:cubicBezTo>
                  <a:pt x="270" y="2032"/>
                  <a:pt x="238" y="2064"/>
                  <a:pt x="199" y="2064"/>
                </a:cubicBezTo>
                <a:close/>
                <a:moveTo>
                  <a:pt x="214" y="835"/>
                </a:moveTo>
                <a:cubicBezTo>
                  <a:pt x="175" y="835"/>
                  <a:pt x="143" y="803"/>
                  <a:pt x="143" y="764"/>
                </a:cubicBezTo>
                <a:cubicBezTo>
                  <a:pt x="143" y="725"/>
                  <a:pt x="175" y="694"/>
                  <a:pt x="214" y="694"/>
                </a:cubicBezTo>
                <a:cubicBezTo>
                  <a:pt x="253" y="694"/>
                  <a:pt x="284" y="725"/>
                  <a:pt x="284" y="764"/>
                </a:cubicBezTo>
                <a:cubicBezTo>
                  <a:pt x="284" y="803"/>
                  <a:pt x="253" y="835"/>
                  <a:pt x="214" y="835"/>
                </a:cubicBezTo>
                <a:close/>
                <a:moveTo>
                  <a:pt x="704" y="2064"/>
                </a:moveTo>
                <a:cubicBezTo>
                  <a:pt x="665" y="2064"/>
                  <a:pt x="634" y="2032"/>
                  <a:pt x="634" y="1993"/>
                </a:cubicBezTo>
                <a:cubicBezTo>
                  <a:pt x="634" y="1954"/>
                  <a:pt x="665" y="1922"/>
                  <a:pt x="704" y="1922"/>
                </a:cubicBezTo>
                <a:cubicBezTo>
                  <a:pt x="743" y="1922"/>
                  <a:pt x="775" y="1954"/>
                  <a:pt x="775" y="1993"/>
                </a:cubicBezTo>
                <a:cubicBezTo>
                  <a:pt x="775" y="2032"/>
                  <a:pt x="743" y="2064"/>
                  <a:pt x="704" y="2064"/>
                </a:cubicBezTo>
                <a:close/>
              </a:path>
            </a:pathLst>
          </a:custGeom>
          <a:solidFill>
            <a:schemeClr val="accent2"/>
          </a:solidFill>
          <a:ln>
            <a:noFill/>
          </a:ln>
        </p:spPr>
        <p:txBody>
          <a:bodyPr vert="horz" wrap="square" lIns="82305" tIns="41153" rIns="82305" bIns="41153"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4244971863"/>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bwMode="auto">
          <a:xfrm>
            <a:off x="-2" y="4834296"/>
            <a:ext cx="12188825" cy="1169551"/>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5" name="Rectangle 14"/>
          <p:cNvSpPr/>
          <p:nvPr/>
        </p:nvSpPr>
        <p:spPr bwMode="auto">
          <a:xfrm>
            <a:off x="-1" y="3264873"/>
            <a:ext cx="12188825" cy="1399705"/>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4" name="Rectangle 13"/>
          <p:cNvSpPr/>
          <p:nvPr/>
        </p:nvSpPr>
        <p:spPr bwMode="auto">
          <a:xfrm>
            <a:off x="0" y="1698670"/>
            <a:ext cx="12188825" cy="1381775"/>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3" name="Title 2"/>
          <p:cNvSpPr>
            <a:spLocks noGrp="1"/>
          </p:cNvSpPr>
          <p:nvPr>
            <p:ph type="title"/>
          </p:nvPr>
        </p:nvSpPr>
        <p:spPr>
          <a:xfrm>
            <a:off x="519112" y="228600"/>
            <a:ext cx="11149013" cy="664797"/>
          </a:xfrm>
        </p:spPr>
        <p:txBody>
          <a:bodyPr/>
          <a:lstStyle/>
          <a:p>
            <a:r>
              <a:rPr lang="en-US" sz="4800" dirty="0" smtClean="0"/>
              <a:t>Move From Code to Markup Easily with Razor</a:t>
            </a:r>
            <a:endParaRPr lang="en-US" sz="4800" dirty="0"/>
          </a:p>
        </p:txBody>
      </p:sp>
      <p:sp>
        <p:nvSpPr>
          <p:cNvPr id="5" name="TextBox 4"/>
          <p:cNvSpPr txBox="1"/>
          <p:nvPr/>
        </p:nvSpPr>
        <p:spPr>
          <a:xfrm>
            <a:off x="5130025" y="1695450"/>
            <a:ext cx="5686397" cy="1384995"/>
          </a:xfrm>
          <a:prstGeom prst="rect">
            <a:avLst/>
          </a:prstGeom>
          <a:solidFill>
            <a:schemeClr val="accent6"/>
          </a:solidFill>
          <a:ln>
            <a:noFill/>
          </a:ln>
          <a:effectLst/>
        </p:spPr>
        <p:style>
          <a:lnRef idx="3">
            <a:schemeClr val="lt1"/>
          </a:lnRef>
          <a:fillRef idx="1">
            <a:schemeClr val="accent3"/>
          </a:fillRef>
          <a:effectRef idx="1">
            <a:schemeClr val="accent3"/>
          </a:effectRef>
          <a:fontRef idx="minor">
            <a:schemeClr val="lt1"/>
          </a:fontRef>
        </p:style>
        <p:txBody>
          <a:bodyPr wrap="square" rtlCol="0">
            <a:spAutoFit/>
          </a:bodyPr>
          <a:lstStyle/>
          <a:p>
            <a:r>
              <a:rPr lang="en-US" sz="1400" dirty="0" smtClean="0">
                <a:solidFill>
                  <a:schemeClr val="lt1">
                    <a:alpha val="99000"/>
                  </a:schemeClr>
                </a:solidFill>
                <a:latin typeface="Consolas" pitchFamily="49" charset="0"/>
                <a:cs typeface="Consolas" pitchFamily="49" charset="0"/>
              </a:rPr>
              <a:t>@{</a:t>
            </a:r>
          </a:p>
          <a:p>
            <a:r>
              <a:rPr lang="en-US" sz="1400" dirty="0">
                <a:solidFill>
                  <a:schemeClr val="lt1">
                    <a:alpha val="99000"/>
                  </a:schemeClr>
                </a:solidFill>
                <a:latin typeface="Consolas" pitchFamily="49" charset="0"/>
                <a:cs typeface="Consolas" pitchFamily="49" charset="0"/>
              </a:rPr>
              <a:t> </a:t>
            </a:r>
            <a:r>
              <a:rPr lang="en-US" sz="1400" dirty="0" smtClean="0">
                <a:solidFill>
                  <a:schemeClr val="lt1">
                    <a:alpha val="99000"/>
                  </a:schemeClr>
                </a:solidFill>
                <a:latin typeface="Consolas" pitchFamily="49" charset="0"/>
                <a:cs typeface="Consolas" pitchFamily="49" charset="0"/>
              </a:rPr>
              <a:t>  </a:t>
            </a:r>
            <a:r>
              <a:rPr lang="en-US" sz="1400" dirty="0" err="1" smtClean="0">
                <a:solidFill>
                  <a:schemeClr val="lt1">
                    <a:alpha val="99000"/>
                  </a:schemeClr>
                </a:solidFill>
                <a:latin typeface="Consolas" pitchFamily="49" charset="0"/>
                <a:cs typeface="Consolas" pitchFamily="49" charset="0"/>
              </a:rPr>
              <a:t>var</a:t>
            </a:r>
            <a:r>
              <a:rPr lang="en-US" sz="1400" dirty="0" smtClean="0">
                <a:solidFill>
                  <a:schemeClr val="lt1">
                    <a:alpha val="99000"/>
                  </a:schemeClr>
                </a:solidFill>
                <a:latin typeface="Consolas" pitchFamily="49" charset="0"/>
                <a:cs typeface="Consolas" pitchFamily="49" charset="0"/>
              </a:rPr>
              <a:t> name = “John Doe”;</a:t>
            </a:r>
          </a:p>
          <a:p>
            <a:r>
              <a:rPr lang="en-US" sz="1400" dirty="0" smtClean="0">
                <a:solidFill>
                  <a:schemeClr val="lt1">
                    <a:alpha val="99000"/>
                  </a:schemeClr>
                </a:solidFill>
                <a:latin typeface="Consolas" pitchFamily="49" charset="0"/>
                <a:cs typeface="Consolas" pitchFamily="49" charset="0"/>
              </a:rPr>
              <a:t>   &lt;div&gt;</a:t>
            </a:r>
          </a:p>
          <a:p>
            <a:r>
              <a:rPr lang="en-US" sz="1400" dirty="0" smtClean="0">
                <a:solidFill>
                  <a:schemeClr val="lt1">
                    <a:alpha val="99000"/>
                  </a:schemeClr>
                </a:solidFill>
                <a:latin typeface="Consolas" pitchFamily="49" charset="0"/>
                <a:cs typeface="Consolas" pitchFamily="49" charset="0"/>
              </a:rPr>
              <a:t>     Your name: @name</a:t>
            </a:r>
          </a:p>
          <a:p>
            <a:r>
              <a:rPr lang="en-US" sz="1400" dirty="0">
                <a:solidFill>
                  <a:schemeClr val="lt1">
                    <a:alpha val="99000"/>
                  </a:schemeClr>
                </a:solidFill>
                <a:latin typeface="Consolas" pitchFamily="49" charset="0"/>
                <a:cs typeface="Consolas" pitchFamily="49" charset="0"/>
              </a:rPr>
              <a:t> </a:t>
            </a:r>
            <a:r>
              <a:rPr lang="en-US" sz="1400" dirty="0" smtClean="0">
                <a:solidFill>
                  <a:schemeClr val="lt1">
                    <a:alpha val="99000"/>
                  </a:schemeClr>
                </a:solidFill>
                <a:latin typeface="Consolas" pitchFamily="49" charset="0"/>
                <a:cs typeface="Consolas" pitchFamily="49" charset="0"/>
              </a:rPr>
              <a:t>  &lt;/div&gt;</a:t>
            </a:r>
          </a:p>
          <a:p>
            <a:r>
              <a:rPr lang="en-US" sz="1400" dirty="0" smtClean="0">
                <a:solidFill>
                  <a:schemeClr val="lt1">
                    <a:alpha val="99000"/>
                  </a:schemeClr>
                </a:solidFill>
                <a:latin typeface="Consolas" pitchFamily="49" charset="0"/>
                <a:cs typeface="Consolas" pitchFamily="49" charset="0"/>
              </a:rPr>
              <a:t>}</a:t>
            </a:r>
          </a:p>
        </p:txBody>
      </p:sp>
      <p:sp>
        <p:nvSpPr>
          <p:cNvPr id="6" name="TextBox 5"/>
          <p:cNvSpPr txBox="1"/>
          <p:nvPr/>
        </p:nvSpPr>
        <p:spPr>
          <a:xfrm>
            <a:off x="5127342" y="4834296"/>
            <a:ext cx="5689082" cy="1169551"/>
          </a:xfrm>
          <a:prstGeom prst="rect">
            <a:avLst/>
          </a:prstGeom>
          <a:solidFill>
            <a:schemeClr val="accent6"/>
          </a:solidFill>
          <a:ln>
            <a:noFill/>
          </a:ln>
          <a:effectLst/>
        </p:spPr>
        <p:style>
          <a:lnRef idx="3">
            <a:schemeClr val="lt1"/>
          </a:lnRef>
          <a:fillRef idx="1">
            <a:schemeClr val="accent3"/>
          </a:fillRef>
          <a:effectRef idx="1">
            <a:schemeClr val="accent3"/>
          </a:effectRef>
          <a:fontRef idx="minor">
            <a:schemeClr val="lt1"/>
          </a:fontRef>
        </p:style>
        <p:txBody>
          <a:bodyPr wrap="square" rtlCol="0">
            <a:spAutoFit/>
          </a:bodyPr>
          <a:lstStyle/>
          <a:p>
            <a:r>
              <a:rPr lang="en-US" sz="1400" dirty="0" smtClean="0">
                <a:solidFill>
                  <a:schemeClr val="lt1">
                    <a:alpha val="99000"/>
                  </a:schemeClr>
                </a:solidFill>
                <a:latin typeface="Consolas" pitchFamily="49" charset="0"/>
                <a:cs typeface="Consolas" pitchFamily="49" charset="0"/>
              </a:rPr>
              <a:t>@{</a:t>
            </a:r>
          </a:p>
          <a:p>
            <a:r>
              <a:rPr lang="en-US" sz="1400" dirty="0">
                <a:solidFill>
                  <a:schemeClr val="lt1">
                    <a:alpha val="99000"/>
                  </a:schemeClr>
                </a:solidFill>
                <a:latin typeface="Consolas" pitchFamily="49" charset="0"/>
                <a:cs typeface="Consolas" pitchFamily="49" charset="0"/>
              </a:rPr>
              <a:t> </a:t>
            </a:r>
            <a:r>
              <a:rPr lang="en-US" sz="1400" dirty="0" smtClean="0">
                <a:solidFill>
                  <a:schemeClr val="lt1">
                    <a:alpha val="99000"/>
                  </a:schemeClr>
                </a:solidFill>
                <a:latin typeface="Consolas" pitchFamily="49" charset="0"/>
                <a:cs typeface="Consolas" pitchFamily="49" charset="0"/>
              </a:rPr>
              <a:t>  </a:t>
            </a:r>
            <a:r>
              <a:rPr lang="en-US" sz="1400" dirty="0" err="1" smtClean="0">
                <a:solidFill>
                  <a:schemeClr val="lt1">
                    <a:alpha val="99000"/>
                  </a:schemeClr>
                </a:solidFill>
                <a:latin typeface="Consolas" pitchFamily="49" charset="0"/>
                <a:cs typeface="Consolas" pitchFamily="49" charset="0"/>
              </a:rPr>
              <a:t>var</a:t>
            </a:r>
            <a:r>
              <a:rPr lang="en-US" sz="1400" dirty="0" smtClean="0">
                <a:solidFill>
                  <a:schemeClr val="lt1">
                    <a:alpha val="99000"/>
                  </a:schemeClr>
                </a:solidFill>
                <a:latin typeface="Consolas" pitchFamily="49" charset="0"/>
                <a:cs typeface="Consolas" pitchFamily="49" charset="0"/>
              </a:rPr>
              <a:t> name = “John Doe”;</a:t>
            </a:r>
          </a:p>
          <a:p>
            <a:r>
              <a:rPr lang="en-US" sz="1400" dirty="0" smtClean="0">
                <a:solidFill>
                  <a:schemeClr val="lt1">
                    <a:alpha val="99000"/>
                  </a:schemeClr>
                </a:solidFill>
                <a:latin typeface="Consolas" pitchFamily="49" charset="0"/>
                <a:cs typeface="Consolas" pitchFamily="49" charset="0"/>
              </a:rPr>
              <a:t>   @: Your name: @name</a:t>
            </a:r>
          </a:p>
          <a:p>
            <a:endParaRPr lang="en-US" sz="1400" dirty="0" smtClean="0">
              <a:solidFill>
                <a:schemeClr val="lt1">
                  <a:alpha val="99000"/>
                </a:schemeClr>
              </a:solidFill>
              <a:latin typeface="Consolas" pitchFamily="49" charset="0"/>
              <a:cs typeface="Consolas" pitchFamily="49" charset="0"/>
            </a:endParaRPr>
          </a:p>
          <a:p>
            <a:r>
              <a:rPr lang="en-US" sz="1400" dirty="0" smtClean="0">
                <a:solidFill>
                  <a:schemeClr val="lt1">
                    <a:alpha val="99000"/>
                  </a:schemeClr>
                </a:solidFill>
                <a:latin typeface="Consolas" pitchFamily="49" charset="0"/>
                <a:cs typeface="Consolas" pitchFamily="49" charset="0"/>
              </a:rPr>
              <a:t>}</a:t>
            </a:r>
          </a:p>
        </p:txBody>
      </p:sp>
      <p:sp>
        <p:nvSpPr>
          <p:cNvPr id="7" name="Rectangle 6"/>
          <p:cNvSpPr/>
          <p:nvPr/>
        </p:nvSpPr>
        <p:spPr>
          <a:xfrm>
            <a:off x="435426" y="4834296"/>
            <a:ext cx="4608230" cy="1077218"/>
          </a:xfrm>
          <a:prstGeom prst="rect">
            <a:avLst/>
          </a:prstGeom>
        </p:spPr>
        <p:txBody>
          <a:bodyPr wrap="square">
            <a:spAutoFit/>
          </a:bodyPr>
          <a:lstStyle/>
          <a:p>
            <a:r>
              <a:rPr lang="en-US" sz="4000" dirty="0">
                <a:solidFill>
                  <a:schemeClr val="accent2">
                    <a:alpha val="99000"/>
                  </a:schemeClr>
                </a:solidFill>
                <a:latin typeface="Segoe UI Light" pitchFamily="34" charset="0"/>
              </a:rPr>
              <a:t>Option 3:</a:t>
            </a:r>
          </a:p>
          <a:p>
            <a:r>
              <a:rPr lang="en-US" dirty="0">
                <a:solidFill>
                  <a:schemeClr val="tx2">
                    <a:alpha val="99000"/>
                  </a:schemeClr>
                </a:solidFill>
                <a:latin typeface="Segoe UI Light" pitchFamily="34" charset="0"/>
              </a:rPr>
              <a:t>Single line of </a:t>
            </a:r>
            <a:r>
              <a:rPr lang="en-US" dirty="0" smtClean="0">
                <a:solidFill>
                  <a:schemeClr val="tx2">
                    <a:alpha val="99000"/>
                  </a:schemeClr>
                </a:solidFill>
                <a:latin typeface="Segoe UI Light" pitchFamily="34" charset="0"/>
              </a:rPr>
              <a:t>output in </a:t>
            </a:r>
            <a:r>
              <a:rPr lang="en-US" dirty="0">
                <a:solidFill>
                  <a:schemeClr val="tx2">
                    <a:alpha val="99000"/>
                  </a:schemeClr>
                </a:solidFill>
                <a:latin typeface="Segoe UI Light" pitchFamily="34" charset="0"/>
              </a:rPr>
              <a:t>markup</a:t>
            </a:r>
          </a:p>
        </p:txBody>
      </p:sp>
      <p:sp>
        <p:nvSpPr>
          <p:cNvPr id="8" name="Rectangle 7"/>
          <p:cNvSpPr/>
          <p:nvPr/>
        </p:nvSpPr>
        <p:spPr>
          <a:xfrm>
            <a:off x="433839" y="1698670"/>
            <a:ext cx="2202847" cy="1077218"/>
          </a:xfrm>
          <a:prstGeom prst="rect">
            <a:avLst/>
          </a:prstGeom>
        </p:spPr>
        <p:txBody>
          <a:bodyPr wrap="none">
            <a:spAutoFit/>
          </a:bodyPr>
          <a:lstStyle/>
          <a:p>
            <a:r>
              <a:rPr lang="en-US" sz="4000" dirty="0">
                <a:solidFill>
                  <a:schemeClr val="accent2">
                    <a:alpha val="99000"/>
                  </a:schemeClr>
                </a:solidFill>
                <a:latin typeface="Segoe UI Light" pitchFamily="34" charset="0"/>
              </a:rPr>
              <a:t>Option 1:</a:t>
            </a:r>
          </a:p>
          <a:p>
            <a:r>
              <a:rPr lang="en-US" dirty="0">
                <a:solidFill>
                  <a:schemeClr val="tx2">
                    <a:alpha val="99000"/>
                  </a:schemeClr>
                </a:solidFill>
                <a:latin typeface="Segoe UI Light" pitchFamily="34" charset="0"/>
              </a:rPr>
              <a:t>HTML Block</a:t>
            </a:r>
          </a:p>
        </p:txBody>
      </p:sp>
      <p:sp>
        <p:nvSpPr>
          <p:cNvPr id="9" name="TextBox 8"/>
          <p:cNvSpPr txBox="1"/>
          <p:nvPr/>
        </p:nvSpPr>
        <p:spPr>
          <a:xfrm>
            <a:off x="5130024" y="3264873"/>
            <a:ext cx="5686400" cy="1384995"/>
          </a:xfrm>
          <a:prstGeom prst="rect">
            <a:avLst/>
          </a:prstGeom>
          <a:solidFill>
            <a:schemeClr val="accent6"/>
          </a:solidFill>
          <a:ln>
            <a:noFill/>
          </a:ln>
          <a:effectLst/>
        </p:spPr>
        <p:style>
          <a:lnRef idx="3">
            <a:schemeClr val="lt1"/>
          </a:lnRef>
          <a:fillRef idx="1">
            <a:schemeClr val="accent3"/>
          </a:fillRef>
          <a:effectRef idx="1">
            <a:schemeClr val="accent3"/>
          </a:effectRef>
          <a:fontRef idx="minor">
            <a:schemeClr val="lt1"/>
          </a:fontRef>
        </p:style>
        <p:txBody>
          <a:bodyPr wrap="square" rtlCol="0">
            <a:spAutoFit/>
          </a:bodyPr>
          <a:lstStyle/>
          <a:p>
            <a:r>
              <a:rPr lang="en-US" sz="1400" dirty="0" smtClean="0">
                <a:solidFill>
                  <a:schemeClr val="lt1">
                    <a:alpha val="99000"/>
                  </a:schemeClr>
                </a:solidFill>
                <a:latin typeface="Consolas" pitchFamily="49" charset="0"/>
                <a:cs typeface="Consolas" pitchFamily="49" charset="0"/>
              </a:rPr>
              <a:t>@{</a:t>
            </a:r>
          </a:p>
          <a:p>
            <a:r>
              <a:rPr lang="en-US" sz="1400" dirty="0">
                <a:solidFill>
                  <a:schemeClr val="lt1">
                    <a:alpha val="99000"/>
                  </a:schemeClr>
                </a:solidFill>
                <a:latin typeface="Consolas" pitchFamily="49" charset="0"/>
                <a:cs typeface="Consolas" pitchFamily="49" charset="0"/>
              </a:rPr>
              <a:t> </a:t>
            </a:r>
            <a:r>
              <a:rPr lang="en-US" sz="1400" dirty="0" smtClean="0">
                <a:solidFill>
                  <a:schemeClr val="lt1">
                    <a:alpha val="99000"/>
                  </a:schemeClr>
                </a:solidFill>
                <a:latin typeface="Consolas" pitchFamily="49" charset="0"/>
                <a:cs typeface="Consolas" pitchFamily="49" charset="0"/>
              </a:rPr>
              <a:t>  </a:t>
            </a:r>
            <a:r>
              <a:rPr lang="en-US" sz="1400" dirty="0" err="1" smtClean="0">
                <a:solidFill>
                  <a:schemeClr val="lt1">
                    <a:alpha val="99000"/>
                  </a:schemeClr>
                </a:solidFill>
                <a:latin typeface="Consolas" pitchFamily="49" charset="0"/>
                <a:cs typeface="Consolas" pitchFamily="49" charset="0"/>
              </a:rPr>
              <a:t>var</a:t>
            </a:r>
            <a:r>
              <a:rPr lang="en-US" sz="1400" dirty="0" smtClean="0">
                <a:solidFill>
                  <a:schemeClr val="lt1">
                    <a:alpha val="99000"/>
                  </a:schemeClr>
                </a:solidFill>
                <a:latin typeface="Consolas" pitchFamily="49" charset="0"/>
                <a:cs typeface="Consolas" pitchFamily="49" charset="0"/>
              </a:rPr>
              <a:t> name = “John Doe”;</a:t>
            </a:r>
          </a:p>
          <a:p>
            <a:r>
              <a:rPr lang="en-US" sz="1400" dirty="0" smtClean="0">
                <a:solidFill>
                  <a:schemeClr val="lt1">
                    <a:alpha val="99000"/>
                  </a:schemeClr>
                </a:solidFill>
                <a:latin typeface="Consolas" pitchFamily="49" charset="0"/>
                <a:cs typeface="Consolas" pitchFamily="49" charset="0"/>
              </a:rPr>
              <a:t>   &lt;text&gt;</a:t>
            </a:r>
          </a:p>
          <a:p>
            <a:r>
              <a:rPr lang="en-US" sz="1400" dirty="0" smtClean="0">
                <a:solidFill>
                  <a:schemeClr val="lt1">
                    <a:alpha val="99000"/>
                  </a:schemeClr>
                </a:solidFill>
                <a:latin typeface="Consolas" pitchFamily="49" charset="0"/>
                <a:cs typeface="Consolas" pitchFamily="49" charset="0"/>
              </a:rPr>
              <a:t>     Your name: @name</a:t>
            </a:r>
          </a:p>
          <a:p>
            <a:r>
              <a:rPr lang="en-US" sz="1400" dirty="0">
                <a:solidFill>
                  <a:schemeClr val="lt1">
                    <a:alpha val="99000"/>
                  </a:schemeClr>
                </a:solidFill>
                <a:latin typeface="Consolas" pitchFamily="49" charset="0"/>
                <a:cs typeface="Consolas" pitchFamily="49" charset="0"/>
              </a:rPr>
              <a:t> </a:t>
            </a:r>
            <a:r>
              <a:rPr lang="en-US" sz="1400" dirty="0" smtClean="0">
                <a:solidFill>
                  <a:schemeClr val="lt1">
                    <a:alpha val="99000"/>
                  </a:schemeClr>
                </a:solidFill>
                <a:latin typeface="Consolas" pitchFamily="49" charset="0"/>
                <a:cs typeface="Consolas" pitchFamily="49" charset="0"/>
              </a:rPr>
              <a:t>  &lt;/text&gt;</a:t>
            </a:r>
          </a:p>
          <a:p>
            <a:r>
              <a:rPr lang="en-US" sz="1400" dirty="0" smtClean="0">
                <a:solidFill>
                  <a:schemeClr val="lt1">
                    <a:alpha val="99000"/>
                  </a:schemeClr>
                </a:solidFill>
                <a:latin typeface="Consolas" pitchFamily="49" charset="0"/>
                <a:cs typeface="Consolas" pitchFamily="49" charset="0"/>
              </a:rPr>
              <a:t>}</a:t>
            </a:r>
          </a:p>
        </p:txBody>
      </p:sp>
      <p:sp>
        <p:nvSpPr>
          <p:cNvPr id="10" name="Rectangle 9"/>
          <p:cNvSpPr/>
          <p:nvPr/>
        </p:nvSpPr>
        <p:spPr>
          <a:xfrm>
            <a:off x="433838" y="3264873"/>
            <a:ext cx="2202847" cy="1077218"/>
          </a:xfrm>
          <a:prstGeom prst="rect">
            <a:avLst/>
          </a:prstGeom>
        </p:spPr>
        <p:txBody>
          <a:bodyPr wrap="none">
            <a:spAutoFit/>
          </a:bodyPr>
          <a:lstStyle/>
          <a:p>
            <a:r>
              <a:rPr lang="en-US" sz="4000" dirty="0">
                <a:solidFill>
                  <a:schemeClr val="accent2">
                    <a:alpha val="99000"/>
                  </a:schemeClr>
                </a:solidFill>
                <a:latin typeface="Segoe UI Light" pitchFamily="34" charset="0"/>
              </a:rPr>
              <a:t>Option 2:</a:t>
            </a:r>
          </a:p>
          <a:p>
            <a:r>
              <a:rPr lang="en-US" dirty="0">
                <a:solidFill>
                  <a:schemeClr val="tx2">
                    <a:alpha val="99000"/>
                  </a:schemeClr>
                </a:solidFill>
                <a:latin typeface="Segoe UI Light" pitchFamily="34" charset="0"/>
              </a:rPr>
              <a:t>Text Block</a:t>
            </a:r>
          </a:p>
        </p:txBody>
      </p:sp>
    </p:spTree>
    <p:extLst>
      <p:ext uri="{BB962C8B-B14F-4D97-AF65-F5344CB8AC3E}">
        <p14:creationId xmlns:p14="http://schemas.microsoft.com/office/powerpoint/2010/main" val="1929926112"/>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ext uri="{D42A27DB-BD31-4B8C-83A1-F6EECF244321}">
                <p14:modId xmlns:p14="http://schemas.microsoft.com/office/powerpoint/2010/main" val="3903978579"/>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69686"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0" y="0"/>
                        <a:ext cx="158750" cy="158750"/>
                      </a:xfrm>
                      <a:prstGeom prst="rect">
                        <a:avLst/>
                      </a:prstGeom>
                    </p:spPr>
                  </p:pic>
                </p:oleObj>
              </mc:Fallback>
            </mc:AlternateContent>
          </a:graphicData>
        </a:graphic>
      </p:graphicFrame>
      <p:sp>
        <p:nvSpPr>
          <p:cNvPr id="8" name="Text Placeholder 7"/>
          <p:cNvSpPr>
            <a:spLocks noGrp="1"/>
          </p:cNvSpPr>
          <p:nvPr>
            <p:ph type="body" sz="quarter" idx="10"/>
          </p:nvPr>
        </p:nvSpPr>
        <p:spPr/>
        <p:txBody>
          <a:bodyPr/>
          <a:lstStyle/>
          <a:p>
            <a:r>
              <a:rPr lang="en-US" dirty="0" smtClean="0"/>
              <a:t>MVC 4</a:t>
            </a:r>
            <a:endParaRPr lang="en-US" dirty="0"/>
          </a:p>
        </p:txBody>
      </p:sp>
      <p:sp>
        <p:nvSpPr>
          <p:cNvPr id="6" name="Freeform 73"/>
          <p:cNvSpPr>
            <a:spLocks noEditPoints="1"/>
          </p:cNvSpPr>
          <p:nvPr/>
        </p:nvSpPr>
        <p:spPr bwMode="black">
          <a:xfrm>
            <a:off x="-417550" y="3978186"/>
            <a:ext cx="3936002" cy="3799685"/>
          </a:xfrm>
          <a:custGeom>
            <a:avLst/>
            <a:gdLst>
              <a:gd name="T0" fmla="*/ 1799 w 2278"/>
              <a:gd name="T1" fmla="*/ 879 h 2201"/>
              <a:gd name="T2" fmla="*/ 1711 w 2278"/>
              <a:gd name="T3" fmla="*/ 335 h 2201"/>
              <a:gd name="T4" fmla="*/ 1363 w 2278"/>
              <a:gd name="T5" fmla="*/ 315 h 2201"/>
              <a:gd name="T6" fmla="*/ 1068 w 2278"/>
              <a:gd name="T7" fmla="*/ 0 h 2201"/>
              <a:gd name="T8" fmla="*/ 810 w 2278"/>
              <a:gd name="T9" fmla="*/ 412 h 2201"/>
              <a:gd name="T10" fmla="*/ 408 w 2278"/>
              <a:gd name="T11" fmla="*/ 325 h 2201"/>
              <a:gd name="T12" fmla="*/ 246 w 2278"/>
              <a:gd name="T13" fmla="*/ 841 h 2201"/>
              <a:gd name="T14" fmla="*/ 0 w 2278"/>
              <a:gd name="T15" fmla="*/ 1138 h 2201"/>
              <a:gd name="T16" fmla="*/ 338 w 2278"/>
              <a:gd name="T17" fmla="*/ 1396 h 2201"/>
              <a:gd name="T18" fmla="*/ 166 w 2278"/>
              <a:gd name="T19" fmla="*/ 1885 h 2201"/>
              <a:gd name="T20" fmla="*/ 769 w 2278"/>
              <a:gd name="T21" fmla="*/ 1966 h 2201"/>
              <a:gd name="T22" fmla="*/ 1053 w 2278"/>
              <a:gd name="T23" fmla="*/ 2200 h 2201"/>
              <a:gd name="T24" fmla="*/ 1081 w 2278"/>
              <a:gd name="T25" fmla="*/ 2201 h 2201"/>
              <a:gd name="T26" fmla="*/ 1184 w 2278"/>
              <a:gd name="T27" fmla="*/ 1949 h 2201"/>
              <a:gd name="T28" fmla="*/ 1666 w 2278"/>
              <a:gd name="T29" fmla="*/ 1872 h 2201"/>
              <a:gd name="T30" fmla="*/ 1874 w 2278"/>
              <a:gd name="T31" fmla="*/ 1743 h 2201"/>
              <a:gd name="T32" fmla="*/ 2060 w 2278"/>
              <a:gd name="T33" fmla="*/ 1273 h 2201"/>
              <a:gd name="T34" fmla="*/ 1940 w 2278"/>
              <a:gd name="T35" fmla="*/ 1369 h 2201"/>
              <a:gd name="T36" fmla="*/ 1385 w 2278"/>
              <a:gd name="T37" fmla="*/ 1279 h 2201"/>
              <a:gd name="T38" fmla="*/ 1837 w 2278"/>
              <a:gd name="T39" fmla="*/ 1733 h 2201"/>
              <a:gd name="T40" fmla="*/ 1302 w 2278"/>
              <a:gd name="T41" fmla="*/ 1393 h 2201"/>
              <a:gd name="T42" fmla="*/ 1433 w 2278"/>
              <a:gd name="T43" fmla="*/ 1759 h 2201"/>
              <a:gd name="T44" fmla="*/ 1193 w 2278"/>
              <a:gd name="T45" fmla="*/ 1461 h 2201"/>
              <a:gd name="T46" fmla="*/ 1156 w 2278"/>
              <a:gd name="T47" fmla="*/ 1924 h 2201"/>
              <a:gd name="T48" fmla="*/ 1053 w 2278"/>
              <a:gd name="T49" fmla="*/ 1484 h 2201"/>
              <a:gd name="T50" fmla="*/ 878 w 2278"/>
              <a:gd name="T51" fmla="*/ 1857 h 2201"/>
              <a:gd name="T52" fmla="*/ 804 w 2278"/>
              <a:gd name="T53" fmla="*/ 1753 h 2201"/>
              <a:gd name="T54" fmla="*/ 438 w 2278"/>
              <a:gd name="T55" fmla="*/ 1789 h 2201"/>
              <a:gd name="T56" fmla="*/ 369 w 2278"/>
              <a:gd name="T57" fmla="*/ 1741 h 2201"/>
              <a:gd name="T58" fmla="*/ 551 w 2278"/>
              <a:gd name="T59" fmla="*/ 1362 h 2201"/>
              <a:gd name="T60" fmla="*/ 447 w 2278"/>
              <a:gd name="T61" fmla="*/ 1287 h 2201"/>
              <a:gd name="T62" fmla="*/ 723 w 2278"/>
              <a:gd name="T63" fmla="*/ 1153 h 2201"/>
              <a:gd name="T64" fmla="*/ 253 w 2278"/>
              <a:gd name="T65" fmla="*/ 1023 h 2201"/>
              <a:gd name="T66" fmla="*/ 745 w 2278"/>
              <a:gd name="T67" fmla="*/ 1014 h 2201"/>
              <a:gd name="T68" fmla="*/ 386 w 2278"/>
              <a:gd name="T69" fmla="*/ 736 h 2201"/>
              <a:gd name="T70" fmla="*/ 813 w 2278"/>
              <a:gd name="T71" fmla="*/ 904 h 2201"/>
              <a:gd name="T72" fmla="*/ 701 w 2278"/>
              <a:gd name="T73" fmla="*/ 530 h 2201"/>
              <a:gd name="T74" fmla="*/ 944 w 2278"/>
              <a:gd name="T75" fmla="*/ 815 h 2201"/>
              <a:gd name="T76" fmla="*/ 996 w 2278"/>
              <a:gd name="T77" fmla="*/ 287 h 2201"/>
              <a:gd name="T78" fmla="*/ 1083 w 2278"/>
              <a:gd name="T79" fmla="*/ 792 h 2201"/>
              <a:gd name="T80" fmla="*/ 1253 w 2278"/>
              <a:gd name="T81" fmla="*/ 424 h 2201"/>
              <a:gd name="T82" fmla="*/ 1331 w 2278"/>
              <a:gd name="T83" fmla="*/ 529 h 2201"/>
              <a:gd name="T84" fmla="*/ 1558 w 2278"/>
              <a:gd name="T85" fmla="*/ 488 h 2201"/>
              <a:gd name="T86" fmla="*/ 1618 w 2278"/>
              <a:gd name="T87" fmla="*/ 610 h 2201"/>
              <a:gd name="T88" fmla="*/ 1586 w 2278"/>
              <a:gd name="T89" fmla="*/ 914 h 2201"/>
              <a:gd name="T90" fmla="*/ 1690 w 2278"/>
              <a:gd name="T91" fmla="*/ 989 h 2201"/>
              <a:gd name="T92" fmla="*/ 1414 w 2278"/>
              <a:gd name="T93" fmla="*/ 1123 h 2201"/>
              <a:gd name="T94" fmla="*/ 2028 w 2278"/>
              <a:gd name="T95" fmla="*/ 1253 h 2201"/>
              <a:gd name="T96" fmla="*/ 1292 w 2278"/>
              <a:gd name="T97" fmla="*/ 936 h 2201"/>
              <a:gd name="T98" fmla="*/ 1083 w 2278"/>
              <a:gd name="T99" fmla="*/ 837 h 2201"/>
              <a:gd name="T100" fmla="*/ 945 w 2278"/>
              <a:gd name="T101" fmla="*/ 863 h 2201"/>
              <a:gd name="T102" fmla="*/ 787 w 2278"/>
              <a:gd name="T103" fmla="*/ 1031 h 2201"/>
              <a:gd name="T104" fmla="*/ 787 w 2278"/>
              <a:gd name="T105" fmla="*/ 1245 h 2201"/>
              <a:gd name="T106" fmla="*/ 945 w 2278"/>
              <a:gd name="T107" fmla="*/ 1412 h 2201"/>
              <a:gd name="T108" fmla="*/ 1083 w 2278"/>
              <a:gd name="T109" fmla="*/ 1439 h 2201"/>
              <a:gd name="T110" fmla="*/ 1292 w 2278"/>
              <a:gd name="T111" fmla="*/ 1340 h 2201"/>
              <a:gd name="T112" fmla="*/ 1370 w 2278"/>
              <a:gd name="T113" fmla="*/ 1138 h 2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278" h="2201">
                <a:moveTo>
                  <a:pt x="2125" y="983"/>
                </a:moveTo>
                <a:cubicBezTo>
                  <a:pt x="2074" y="983"/>
                  <a:pt x="2030" y="1007"/>
                  <a:pt x="2002" y="1045"/>
                </a:cubicBezTo>
                <a:cubicBezTo>
                  <a:pt x="1787" y="929"/>
                  <a:pt x="1787" y="929"/>
                  <a:pt x="1787" y="929"/>
                </a:cubicBezTo>
                <a:cubicBezTo>
                  <a:pt x="1795" y="914"/>
                  <a:pt x="1799" y="897"/>
                  <a:pt x="1799" y="879"/>
                </a:cubicBezTo>
                <a:cubicBezTo>
                  <a:pt x="1799" y="828"/>
                  <a:pt x="1764" y="785"/>
                  <a:pt x="1715" y="773"/>
                </a:cubicBezTo>
                <a:cubicBezTo>
                  <a:pt x="1729" y="640"/>
                  <a:pt x="1729" y="640"/>
                  <a:pt x="1729" y="640"/>
                </a:cubicBezTo>
                <a:cubicBezTo>
                  <a:pt x="1805" y="630"/>
                  <a:pt x="1863" y="566"/>
                  <a:pt x="1863" y="488"/>
                </a:cubicBezTo>
                <a:cubicBezTo>
                  <a:pt x="1863" y="404"/>
                  <a:pt x="1795" y="335"/>
                  <a:pt x="1711" y="335"/>
                </a:cubicBezTo>
                <a:cubicBezTo>
                  <a:pt x="1645" y="335"/>
                  <a:pt x="1589" y="377"/>
                  <a:pt x="1567" y="435"/>
                </a:cubicBezTo>
                <a:cubicBezTo>
                  <a:pt x="1472" y="427"/>
                  <a:pt x="1472" y="427"/>
                  <a:pt x="1472" y="427"/>
                </a:cubicBezTo>
                <a:cubicBezTo>
                  <a:pt x="1472" y="426"/>
                  <a:pt x="1472" y="425"/>
                  <a:pt x="1472" y="424"/>
                </a:cubicBezTo>
                <a:cubicBezTo>
                  <a:pt x="1472" y="364"/>
                  <a:pt x="1423" y="315"/>
                  <a:pt x="1363" y="315"/>
                </a:cubicBezTo>
                <a:cubicBezTo>
                  <a:pt x="1334" y="315"/>
                  <a:pt x="1309" y="326"/>
                  <a:pt x="1289" y="343"/>
                </a:cubicBezTo>
                <a:cubicBezTo>
                  <a:pt x="1187" y="250"/>
                  <a:pt x="1187" y="250"/>
                  <a:pt x="1187" y="250"/>
                </a:cubicBezTo>
                <a:cubicBezTo>
                  <a:pt x="1208" y="223"/>
                  <a:pt x="1221" y="190"/>
                  <a:pt x="1221" y="153"/>
                </a:cubicBezTo>
                <a:cubicBezTo>
                  <a:pt x="1221" y="69"/>
                  <a:pt x="1153" y="0"/>
                  <a:pt x="1068" y="0"/>
                </a:cubicBezTo>
                <a:cubicBezTo>
                  <a:pt x="984" y="0"/>
                  <a:pt x="916" y="69"/>
                  <a:pt x="916" y="153"/>
                </a:cubicBezTo>
                <a:cubicBezTo>
                  <a:pt x="916" y="197"/>
                  <a:pt x="935" y="237"/>
                  <a:pt x="965" y="265"/>
                </a:cubicBezTo>
                <a:cubicBezTo>
                  <a:pt x="856" y="422"/>
                  <a:pt x="856" y="422"/>
                  <a:pt x="856" y="422"/>
                </a:cubicBezTo>
                <a:cubicBezTo>
                  <a:pt x="842" y="416"/>
                  <a:pt x="827" y="412"/>
                  <a:pt x="810" y="412"/>
                </a:cubicBezTo>
                <a:cubicBezTo>
                  <a:pt x="760" y="412"/>
                  <a:pt x="717" y="446"/>
                  <a:pt x="705" y="493"/>
                </a:cubicBezTo>
                <a:cubicBezTo>
                  <a:pt x="561" y="480"/>
                  <a:pt x="561" y="480"/>
                  <a:pt x="561" y="480"/>
                </a:cubicBezTo>
                <a:cubicBezTo>
                  <a:pt x="561" y="480"/>
                  <a:pt x="561" y="479"/>
                  <a:pt x="561" y="478"/>
                </a:cubicBezTo>
                <a:cubicBezTo>
                  <a:pt x="561" y="394"/>
                  <a:pt x="493" y="325"/>
                  <a:pt x="408" y="325"/>
                </a:cubicBezTo>
                <a:cubicBezTo>
                  <a:pt x="324" y="325"/>
                  <a:pt x="256" y="394"/>
                  <a:pt x="256" y="478"/>
                </a:cubicBezTo>
                <a:cubicBezTo>
                  <a:pt x="256" y="546"/>
                  <a:pt x="300" y="603"/>
                  <a:pt x="362" y="623"/>
                </a:cubicBezTo>
                <a:cubicBezTo>
                  <a:pt x="348" y="732"/>
                  <a:pt x="348" y="732"/>
                  <a:pt x="348" y="732"/>
                </a:cubicBezTo>
                <a:cubicBezTo>
                  <a:pt x="291" y="736"/>
                  <a:pt x="246" y="783"/>
                  <a:pt x="246" y="841"/>
                </a:cubicBezTo>
                <a:cubicBezTo>
                  <a:pt x="246" y="873"/>
                  <a:pt x="259" y="901"/>
                  <a:pt x="281" y="921"/>
                </a:cubicBezTo>
                <a:cubicBezTo>
                  <a:pt x="221" y="1002"/>
                  <a:pt x="221" y="1002"/>
                  <a:pt x="221" y="1002"/>
                </a:cubicBezTo>
                <a:cubicBezTo>
                  <a:pt x="201" y="991"/>
                  <a:pt x="177" y="985"/>
                  <a:pt x="153" y="985"/>
                </a:cubicBezTo>
                <a:cubicBezTo>
                  <a:pt x="68" y="985"/>
                  <a:pt x="0" y="1054"/>
                  <a:pt x="0" y="1138"/>
                </a:cubicBezTo>
                <a:cubicBezTo>
                  <a:pt x="0" y="1222"/>
                  <a:pt x="68" y="1291"/>
                  <a:pt x="153" y="1291"/>
                </a:cubicBezTo>
                <a:cubicBezTo>
                  <a:pt x="190" y="1291"/>
                  <a:pt x="225" y="1277"/>
                  <a:pt x="251" y="1254"/>
                </a:cubicBezTo>
                <a:cubicBezTo>
                  <a:pt x="354" y="1339"/>
                  <a:pt x="354" y="1339"/>
                  <a:pt x="354" y="1339"/>
                </a:cubicBezTo>
                <a:cubicBezTo>
                  <a:pt x="344" y="1356"/>
                  <a:pt x="338" y="1375"/>
                  <a:pt x="338" y="1396"/>
                </a:cubicBezTo>
                <a:cubicBezTo>
                  <a:pt x="338" y="1436"/>
                  <a:pt x="359" y="1471"/>
                  <a:pt x="392" y="1490"/>
                </a:cubicBezTo>
                <a:cubicBezTo>
                  <a:pt x="332" y="1733"/>
                  <a:pt x="332" y="1733"/>
                  <a:pt x="332" y="1733"/>
                </a:cubicBezTo>
                <a:cubicBezTo>
                  <a:pt x="328" y="1732"/>
                  <a:pt x="323" y="1732"/>
                  <a:pt x="319" y="1732"/>
                </a:cubicBezTo>
                <a:cubicBezTo>
                  <a:pt x="235" y="1732"/>
                  <a:pt x="166" y="1800"/>
                  <a:pt x="166" y="1885"/>
                </a:cubicBezTo>
                <a:cubicBezTo>
                  <a:pt x="166" y="1969"/>
                  <a:pt x="235" y="2038"/>
                  <a:pt x="319" y="2038"/>
                </a:cubicBezTo>
                <a:cubicBezTo>
                  <a:pt x="399" y="2038"/>
                  <a:pt x="464" y="1977"/>
                  <a:pt x="471" y="1899"/>
                </a:cubicBezTo>
                <a:cubicBezTo>
                  <a:pt x="664" y="1884"/>
                  <a:pt x="664" y="1884"/>
                  <a:pt x="664" y="1884"/>
                </a:cubicBezTo>
                <a:cubicBezTo>
                  <a:pt x="676" y="1931"/>
                  <a:pt x="718" y="1966"/>
                  <a:pt x="769" y="1966"/>
                </a:cubicBezTo>
                <a:cubicBezTo>
                  <a:pt x="802" y="1966"/>
                  <a:pt x="832" y="1951"/>
                  <a:pt x="852" y="1928"/>
                </a:cubicBezTo>
                <a:cubicBezTo>
                  <a:pt x="931" y="1982"/>
                  <a:pt x="931" y="1982"/>
                  <a:pt x="931" y="1982"/>
                </a:cubicBezTo>
                <a:cubicBezTo>
                  <a:pt x="921" y="2002"/>
                  <a:pt x="916" y="2024"/>
                  <a:pt x="916" y="2049"/>
                </a:cubicBezTo>
                <a:cubicBezTo>
                  <a:pt x="916" y="2128"/>
                  <a:pt x="976" y="2193"/>
                  <a:pt x="1053" y="2200"/>
                </a:cubicBezTo>
                <a:cubicBezTo>
                  <a:pt x="1053" y="2201"/>
                  <a:pt x="1053" y="2201"/>
                  <a:pt x="1053" y="2201"/>
                </a:cubicBezTo>
                <a:cubicBezTo>
                  <a:pt x="1056" y="2201"/>
                  <a:pt x="1056" y="2201"/>
                  <a:pt x="1056" y="2201"/>
                </a:cubicBezTo>
                <a:cubicBezTo>
                  <a:pt x="1060" y="2201"/>
                  <a:pt x="1064" y="2201"/>
                  <a:pt x="1068" y="2201"/>
                </a:cubicBezTo>
                <a:cubicBezTo>
                  <a:pt x="1073" y="2201"/>
                  <a:pt x="1077" y="2201"/>
                  <a:pt x="1081" y="2201"/>
                </a:cubicBezTo>
                <a:cubicBezTo>
                  <a:pt x="1083" y="2201"/>
                  <a:pt x="1083" y="2201"/>
                  <a:pt x="1083" y="2201"/>
                </a:cubicBezTo>
                <a:cubicBezTo>
                  <a:pt x="1083" y="2201"/>
                  <a:pt x="1083" y="2201"/>
                  <a:pt x="1083" y="2201"/>
                </a:cubicBezTo>
                <a:cubicBezTo>
                  <a:pt x="1161" y="2193"/>
                  <a:pt x="1221" y="2128"/>
                  <a:pt x="1221" y="2049"/>
                </a:cubicBezTo>
                <a:cubicBezTo>
                  <a:pt x="1221" y="2011"/>
                  <a:pt x="1207" y="1976"/>
                  <a:pt x="1184" y="1949"/>
                </a:cubicBezTo>
                <a:cubicBezTo>
                  <a:pt x="1268" y="1853"/>
                  <a:pt x="1268" y="1853"/>
                  <a:pt x="1268" y="1853"/>
                </a:cubicBezTo>
                <a:cubicBezTo>
                  <a:pt x="1285" y="1863"/>
                  <a:pt x="1304" y="1869"/>
                  <a:pt x="1324" y="1869"/>
                </a:cubicBezTo>
                <a:cubicBezTo>
                  <a:pt x="1364" y="1869"/>
                  <a:pt x="1399" y="1847"/>
                  <a:pt x="1418" y="1815"/>
                </a:cubicBezTo>
                <a:cubicBezTo>
                  <a:pt x="1666" y="1872"/>
                  <a:pt x="1666" y="1872"/>
                  <a:pt x="1666" y="1872"/>
                </a:cubicBezTo>
                <a:cubicBezTo>
                  <a:pt x="1665" y="1876"/>
                  <a:pt x="1665" y="1880"/>
                  <a:pt x="1665" y="1885"/>
                </a:cubicBezTo>
                <a:cubicBezTo>
                  <a:pt x="1665" y="1969"/>
                  <a:pt x="1734" y="2038"/>
                  <a:pt x="1818" y="2038"/>
                </a:cubicBezTo>
                <a:cubicBezTo>
                  <a:pt x="1902" y="2038"/>
                  <a:pt x="1971" y="1969"/>
                  <a:pt x="1971" y="1885"/>
                </a:cubicBezTo>
                <a:cubicBezTo>
                  <a:pt x="1971" y="1820"/>
                  <a:pt x="1931" y="1765"/>
                  <a:pt x="1874" y="1743"/>
                </a:cubicBezTo>
                <a:cubicBezTo>
                  <a:pt x="1893" y="1572"/>
                  <a:pt x="1893" y="1572"/>
                  <a:pt x="1893" y="1572"/>
                </a:cubicBezTo>
                <a:cubicBezTo>
                  <a:pt x="1949" y="1567"/>
                  <a:pt x="1994" y="1520"/>
                  <a:pt x="1994" y="1463"/>
                </a:cubicBezTo>
                <a:cubicBezTo>
                  <a:pt x="1994" y="1436"/>
                  <a:pt x="1984" y="1412"/>
                  <a:pt x="1969" y="1393"/>
                </a:cubicBezTo>
                <a:cubicBezTo>
                  <a:pt x="2060" y="1273"/>
                  <a:pt x="2060" y="1273"/>
                  <a:pt x="2060" y="1273"/>
                </a:cubicBezTo>
                <a:cubicBezTo>
                  <a:pt x="2080" y="1283"/>
                  <a:pt x="2102" y="1288"/>
                  <a:pt x="2125" y="1288"/>
                </a:cubicBezTo>
                <a:cubicBezTo>
                  <a:pt x="2209" y="1288"/>
                  <a:pt x="2278" y="1220"/>
                  <a:pt x="2278" y="1135"/>
                </a:cubicBezTo>
                <a:cubicBezTo>
                  <a:pt x="2278" y="1051"/>
                  <a:pt x="2209" y="983"/>
                  <a:pt x="2125" y="983"/>
                </a:cubicBezTo>
                <a:close/>
                <a:moveTo>
                  <a:pt x="1940" y="1369"/>
                </a:moveTo>
                <a:cubicBezTo>
                  <a:pt x="1924" y="1359"/>
                  <a:pt x="1905" y="1353"/>
                  <a:pt x="1884" y="1353"/>
                </a:cubicBezTo>
                <a:cubicBezTo>
                  <a:pt x="1838" y="1353"/>
                  <a:pt x="1798" y="1383"/>
                  <a:pt x="1782" y="1424"/>
                </a:cubicBezTo>
                <a:cubicBezTo>
                  <a:pt x="1392" y="1262"/>
                  <a:pt x="1392" y="1262"/>
                  <a:pt x="1392" y="1262"/>
                </a:cubicBezTo>
                <a:cubicBezTo>
                  <a:pt x="1390" y="1268"/>
                  <a:pt x="1387" y="1273"/>
                  <a:pt x="1385" y="1279"/>
                </a:cubicBezTo>
                <a:cubicBezTo>
                  <a:pt x="1777" y="1441"/>
                  <a:pt x="1777" y="1441"/>
                  <a:pt x="1777" y="1441"/>
                </a:cubicBezTo>
                <a:cubicBezTo>
                  <a:pt x="1776" y="1448"/>
                  <a:pt x="1775" y="1455"/>
                  <a:pt x="1775" y="1463"/>
                </a:cubicBezTo>
                <a:cubicBezTo>
                  <a:pt x="1775" y="1513"/>
                  <a:pt x="1809" y="1555"/>
                  <a:pt x="1855" y="1568"/>
                </a:cubicBezTo>
                <a:cubicBezTo>
                  <a:pt x="1837" y="1733"/>
                  <a:pt x="1837" y="1733"/>
                  <a:pt x="1837" y="1733"/>
                </a:cubicBezTo>
                <a:cubicBezTo>
                  <a:pt x="1831" y="1733"/>
                  <a:pt x="1825" y="1732"/>
                  <a:pt x="1818" y="1732"/>
                </a:cubicBezTo>
                <a:cubicBezTo>
                  <a:pt x="1781" y="1732"/>
                  <a:pt x="1746" y="1746"/>
                  <a:pt x="1720" y="1768"/>
                </a:cubicBezTo>
                <a:cubicBezTo>
                  <a:pt x="1324" y="1372"/>
                  <a:pt x="1324" y="1372"/>
                  <a:pt x="1324" y="1372"/>
                </a:cubicBezTo>
                <a:cubicBezTo>
                  <a:pt x="1317" y="1379"/>
                  <a:pt x="1310" y="1386"/>
                  <a:pt x="1302" y="1393"/>
                </a:cubicBezTo>
                <a:cubicBezTo>
                  <a:pt x="1699" y="1789"/>
                  <a:pt x="1699" y="1789"/>
                  <a:pt x="1699" y="1789"/>
                </a:cubicBezTo>
                <a:cubicBezTo>
                  <a:pt x="1688" y="1803"/>
                  <a:pt x="1679" y="1818"/>
                  <a:pt x="1674" y="1835"/>
                </a:cubicBezTo>
                <a:cubicBezTo>
                  <a:pt x="1432" y="1779"/>
                  <a:pt x="1432" y="1779"/>
                  <a:pt x="1432" y="1779"/>
                </a:cubicBezTo>
                <a:cubicBezTo>
                  <a:pt x="1433" y="1773"/>
                  <a:pt x="1433" y="1766"/>
                  <a:pt x="1433" y="1759"/>
                </a:cubicBezTo>
                <a:cubicBezTo>
                  <a:pt x="1433" y="1699"/>
                  <a:pt x="1385" y="1650"/>
                  <a:pt x="1324" y="1650"/>
                </a:cubicBezTo>
                <a:cubicBezTo>
                  <a:pt x="1313" y="1650"/>
                  <a:pt x="1302" y="1652"/>
                  <a:pt x="1292" y="1655"/>
                </a:cubicBezTo>
                <a:cubicBezTo>
                  <a:pt x="1209" y="1454"/>
                  <a:pt x="1209" y="1454"/>
                  <a:pt x="1209" y="1454"/>
                </a:cubicBezTo>
                <a:cubicBezTo>
                  <a:pt x="1204" y="1457"/>
                  <a:pt x="1198" y="1459"/>
                  <a:pt x="1193" y="1461"/>
                </a:cubicBezTo>
                <a:cubicBezTo>
                  <a:pt x="1276" y="1662"/>
                  <a:pt x="1276" y="1662"/>
                  <a:pt x="1276" y="1662"/>
                </a:cubicBezTo>
                <a:cubicBezTo>
                  <a:pt x="1240" y="1680"/>
                  <a:pt x="1215" y="1717"/>
                  <a:pt x="1215" y="1759"/>
                </a:cubicBezTo>
                <a:cubicBezTo>
                  <a:pt x="1215" y="1786"/>
                  <a:pt x="1224" y="1810"/>
                  <a:pt x="1240" y="1828"/>
                </a:cubicBezTo>
                <a:cubicBezTo>
                  <a:pt x="1156" y="1924"/>
                  <a:pt x="1156" y="1924"/>
                  <a:pt x="1156" y="1924"/>
                </a:cubicBezTo>
                <a:cubicBezTo>
                  <a:pt x="1135" y="1909"/>
                  <a:pt x="1110" y="1899"/>
                  <a:pt x="1083" y="1897"/>
                </a:cubicBezTo>
                <a:cubicBezTo>
                  <a:pt x="1083" y="1484"/>
                  <a:pt x="1083" y="1484"/>
                  <a:pt x="1083" y="1484"/>
                </a:cubicBezTo>
                <a:cubicBezTo>
                  <a:pt x="1078" y="1484"/>
                  <a:pt x="1073" y="1484"/>
                  <a:pt x="1068" y="1484"/>
                </a:cubicBezTo>
                <a:cubicBezTo>
                  <a:pt x="1063" y="1484"/>
                  <a:pt x="1058" y="1484"/>
                  <a:pt x="1053" y="1484"/>
                </a:cubicBezTo>
                <a:cubicBezTo>
                  <a:pt x="1053" y="1897"/>
                  <a:pt x="1053" y="1897"/>
                  <a:pt x="1053" y="1897"/>
                </a:cubicBezTo>
                <a:cubicBezTo>
                  <a:pt x="1013" y="1901"/>
                  <a:pt x="977" y="1920"/>
                  <a:pt x="952" y="1950"/>
                </a:cubicBezTo>
                <a:cubicBezTo>
                  <a:pt x="871" y="1895"/>
                  <a:pt x="871" y="1895"/>
                  <a:pt x="871" y="1895"/>
                </a:cubicBezTo>
                <a:cubicBezTo>
                  <a:pt x="876" y="1883"/>
                  <a:pt x="878" y="1870"/>
                  <a:pt x="878" y="1857"/>
                </a:cubicBezTo>
                <a:cubicBezTo>
                  <a:pt x="878" y="1815"/>
                  <a:pt x="855" y="1779"/>
                  <a:pt x="820" y="1760"/>
                </a:cubicBezTo>
                <a:cubicBezTo>
                  <a:pt x="944" y="1461"/>
                  <a:pt x="944" y="1461"/>
                  <a:pt x="944" y="1461"/>
                </a:cubicBezTo>
                <a:cubicBezTo>
                  <a:pt x="939" y="1459"/>
                  <a:pt x="933" y="1457"/>
                  <a:pt x="928" y="1454"/>
                </a:cubicBezTo>
                <a:cubicBezTo>
                  <a:pt x="804" y="1753"/>
                  <a:pt x="804" y="1753"/>
                  <a:pt x="804" y="1753"/>
                </a:cubicBezTo>
                <a:cubicBezTo>
                  <a:pt x="793" y="1749"/>
                  <a:pt x="781" y="1747"/>
                  <a:pt x="769" y="1747"/>
                </a:cubicBezTo>
                <a:cubicBezTo>
                  <a:pt x="712" y="1747"/>
                  <a:pt x="666" y="1791"/>
                  <a:pt x="660" y="1846"/>
                </a:cubicBezTo>
                <a:cubicBezTo>
                  <a:pt x="470" y="1861"/>
                  <a:pt x="470" y="1861"/>
                  <a:pt x="470" y="1861"/>
                </a:cubicBezTo>
                <a:cubicBezTo>
                  <a:pt x="466" y="1834"/>
                  <a:pt x="454" y="1810"/>
                  <a:pt x="438" y="1789"/>
                </a:cubicBezTo>
                <a:cubicBezTo>
                  <a:pt x="835" y="1393"/>
                  <a:pt x="835" y="1393"/>
                  <a:pt x="835" y="1393"/>
                </a:cubicBezTo>
                <a:cubicBezTo>
                  <a:pt x="827" y="1386"/>
                  <a:pt x="820" y="1379"/>
                  <a:pt x="813" y="1372"/>
                </a:cubicBezTo>
                <a:cubicBezTo>
                  <a:pt x="417" y="1768"/>
                  <a:pt x="417" y="1768"/>
                  <a:pt x="417" y="1768"/>
                </a:cubicBezTo>
                <a:cubicBezTo>
                  <a:pt x="403" y="1756"/>
                  <a:pt x="387" y="1747"/>
                  <a:pt x="369" y="1741"/>
                </a:cubicBezTo>
                <a:cubicBezTo>
                  <a:pt x="428" y="1504"/>
                  <a:pt x="428" y="1504"/>
                  <a:pt x="428" y="1504"/>
                </a:cubicBezTo>
                <a:cubicBezTo>
                  <a:pt x="434" y="1505"/>
                  <a:pt x="440" y="1505"/>
                  <a:pt x="447" y="1505"/>
                </a:cubicBezTo>
                <a:cubicBezTo>
                  <a:pt x="507" y="1505"/>
                  <a:pt x="556" y="1457"/>
                  <a:pt x="556" y="1396"/>
                </a:cubicBezTo>
                <a:cubicBezTo>
                  <a:pt x="556" y="1384"/>
                  <a:pt x="554" y="1373"/>
                  <a:pt x="551" y="1362"/>
                </a:cubicBezTo>
                <a:cubicBezTo>
                  <a:pt x="752" y="1279"/>
                  <a:pt x="752" y="1279"/>
                  <a:pt x="752" y="1279"/>
                </a:cubicBezTo>
                <a:cubicBezTo>
                  <a:pt x="750" y="1273"/>
                  <a:pt x="747" y="1268"/>
                  <a:pt x="745" y="1262"/>
                </a:cubicBezTo>
                <a:cubicBezTo>
                  <a:pt x="544" y="1345"/>
                  <a:pt x="544" y="1345"/>
                  <a:pt x="544" y="1345"/>
                </a:cubicBezTo>
                <a:cubicBezTo>
                  <a:pt x="525" y="1311"/>
                  <a:pt x="489" y="1287"/>
                  <a:pt x="447" y="1287"/>
                </a:cubicBezTo>
                <a:cubicBezTo>
                  <a:pt x="421" y="1287"/>
                  <a:pt x="397" y="1296"/>
                  <a:pt x="379" y="1311"/>
                </a:cubicBezTo>
                <a:cubicBezTo>
                  <a:pt x="277" y="1226"/>
                  <a:pt x="277" y="1226"/>
                  <a:pt x="277" y="1226"/>
                </a:cubicBezTo>
                <a:cubicBezTo>
                  <a:pt x="292" y="1205"/>
                  <a:pt x="302" y="1180"/>
                  <a:pt x="305" y="1153"/>
                </a:cubicBezTo>
                <a:cubicBezTo>
                  <a:pt x="723" y="1153"/>
                  <a:pt x="723" y="1153"/>
                  <a:pt x="723" y="1153"/>
                </a:cubicBezTo>
                <a:cubicBezTo>
                  <a:pt x="722" y="1148"/>
                  <a:pt x="722" y="1143"/>
                  <a:pt x="722" y="1138"/>
                </a:cubicBezTo>
                <a:cubicBezTo>
                  <a:pt x="722" y="1133"/>
                  <a:pt x="722" y="1128"/>
                  <a:pt x="723" y="1123"/>
                </a:cubicBezTo>
                <a:cubicBezTo>
                  <a:pt x="305" y="1123"/>
                  <a:pt x="305" y="1123"/>
                  <a:pt x="305" y="1123"/>
                </a:cubicBezTo>
                <a:cubicBezTo>
                  <a:pt x="301" y="1083"/>
                  <a:pt x="281" y="1048"/>
                  <a:pt x="253" y="1023"/>
                </a:cubicBezTo>
                <a:cubicBezTo>
                  <a:pt x="312" y="942"/>
                  <a:pt x="312" y="942"/>
                  <a:pt x="312" y="942"/>
                </a:cubicBezTo>
                <a:cubicBezTo>
                  <a:pt x="325" y="947"/>
                  <a:pt x="340" y="950"/>
                  <a:pt x="355" y="950"/>
                </a:cubicBezTo>
                <a:cubicBezTo>
                  <a:pt x="397" y="950"/>
                  <a:pt x="433" y="927"/>
                  <a:pt x="451" y="892"/>
                </a:cubicBezTo>
                <a:cubicBezTo>
                  <a:pt x="745" y="1014"/>
                  <a:pt x="745" y="1014"/>
                  <a:pt x="745" y="1014"/>
                </a:cubicBezTo>
                <a:cubicBezTo>
                  <a:pt x="747" y="1008"/>
                  <a:pt x="750" y="1003"/>
                  <a:pt x="752" y="997"/>
                </a:cubicBezTo>
                <a:cubicBezTo>
                  <a:pt x="458" y="875"/>
                  <a:pt x="458" y="875"/>
                  <a:pt x="458" y="875"/>
                </a:cubicBezTo>
                <a:cubicBezTo>
                  <a:pt x="462" y="865"/>
                  <a:pt x="464" y="853"/>
                  <a:pt x="464" y="841"/>
                </a:cubicBezTo>
                <a:cubicBezTo>
                  <a:pt x="464" y="792"/>
                  <a:pt x="431" y="750"/>
                  <a:pt x="386" y="736"/>
                </a:cubicBezTo>
                <a:cubicBezTo>
                  <a:pt x="399" y="630"/>
                  <a:pt x="399" y="630"/>
                  <a:pt x="399" y="630"/>
                </a:cubicBezTo>
                <a:cubicBezTo>
                  <a:pt x="402" y="630"/>
                  <a:pt x="405" y="631"/>
                  <a:pt x="408" y="631"/>
                </a:cubicBezTo>
                <a:cubicBezTo>
                  <a:pt x="445" y="631"/>
                  <a:pt x="479" y="618"/>
                  <a:pt x="505" y="596"/>
                </a:cubicBezTo>
                <a:cubicBezTo>
                  <a:pt x="813" y="904"/>
                  <a:pt x="813" y="904"/>
                  <a:pt x="813" y="904"/>
                </a:cubicBezTo>
                <a:cubicBezTo>
                  <a:pt x="820" y="897"/>
                  <a:pt x="827" y="889"/>
                  <a:pt x="835" y="883"/>
                </a:cubicBezTo>
                <a:cubicBezTo>
                  <a:pt x="527" y="575"/>
                  <a:pt x="527" y="575"/>
                  <a:pt x="527" y="575"/>
                </a:cubicBezTo>
                <a:cubicBezTo>
                  <a:pt x="540" y="558"/>
                  <a:pt x="550" y="539"/>
                  <a:pt x="556" y="518"/>
                </a:cubicBezTo>
                <a:cubicBezTo>
                  <a:pt x="701" y="530"/>
                  <a:pt x="701" y="530"/>
                  <a:pt x="701" y="530"/>
                </a:cubicBezTo>
                <a:cubicBezTo>
                  <a:pt x="706" y="587"/>
                  <a:pt x="753" y="631"/>
                  <a:pt x="810" y="631"/>
                </a:cubicBezTo>
                <a:cubicBezTo>
                  <a:pt x="823" y="631"/>
                  <a:pt x="835" y="628"/>
                  <a:pt x="846" y="624"/>
                </a:cubicBezTo>
                <a:cubicBezTo>
                  <a:pt x="928" y="822"/>
                  <a:pt x="928" y="822"/>
                  <a:pt x="928" y="822"/>
                </a:cubicBezTo>
                <a:cubicBezTo>
                  <a:pt x="933" y="819"/>
                  <a:pt x="939" y="817"/>
                  <a:pt x="944" y="815"/>
                </a:cubicBezTo>
                <a:cubicBezTo>
                  <a:pt x="863" y="617"/>
                  <a:pt x="863" y="617"/>
                  <a:pt x="863" y="617"/>
                </a:cubicBezTo>
                <a:cubicBezTo>
                  <a:pt x="896" y="599"/>
                  <a:pt x="919" y="563"/>
                  <a:pt x="919" y="521"/>
                </a:cubicBezTo>
                <a:cubicBezTo>
                  <a:pt x="919" y="491"/>
                  <a:pt x="907" y="464"/>
                  <a:pt x="887" y="444"/>
                </a:cubicBezTo>
                <a:cubicBezTo>
                  <a:pt x="996" y="287"/>
                  <a:pt x="996" y="287"/>
                  <a:pt x="996" y="287"/>
                </a:cubicBezTo>
                <a:cubicBezTo>
                  <a:pt x="1013" y="297"/>
                  <a:pt x="1033" y="303"/>
                  <a:pt x="1053" y="305"/>
                </a:cubicBezTo>
                <a:cubicBezTo>
                  <a:pt x="1053" y="792"/>
                  <a:pt x="1053" y="792"/>
                  <a:pt x="1053" y="792"/>
                </a:cubicBezTo>
                <a:cubicBezTo>
                  <a:pt x="1058" y="792"/>
                  <a:pt x="1063" y="792"/>
                  <a:pt x="1068" y="792"/>
                </a:cubicBezTo>
                <a:cubicBezTo>
                  <a:pt x="1073" y="792"/>
                  <a:pt x="1078" y="792"/>
                  <a:pt x="1083" y="792"/>
                </a:cubicBezTo>
                <a:cubicBezTo>
                  <a:pt x="1083" y="305"/>
                  <a:pt x="1083" y="305"/>
                  <a:pt x="1083" y="305"/>
                </a:cubicBezTo>
                <a:cubicBezTo>
                  <a:pt x="1112" y="302"/>
                  <a:pt x="1138" y="292"/>
                  <a:pt x="1159" y="276"/>
                </a:cubicBezTo>
                <a:cubicBezTo>
                  <a:pt x="1266" y="373"/>
                  <a:pt x="1266" y="373"/>
                  <a:pt x="1266" y="373"/>
                </a:cubicBezTo>
                <a:cubicBezTo>
                  <a:pt x="1258" y="388"/>
                  <a:pt x="1253" y="406"/>
                  <a:pt x="1253" y="424"/>
                </a:cubicBezTo>
                <a:cubicBezTo>
                  <a:pt x="1253" y="467"/>
                  <a:pt x="1278" y="504"/>
                  <a:pt x="1314" y="522"/>
                </a:cubicBezTo>
                <a:cubicBezTo>
                  <a:pt x="1193" y="815"/>
                  <a:pt x="1193" y="815"/>
                  <a:pt x="1193" y="815"/>
                </a:cubicBezTo>
                <a:cubicBezTo>
                  <a:pt x="1198" y="817"/>
                  <a:pt x="1204" y="819"/>
                  <a:pt x="1209" y="822"/>
                </a:cubicBezTo>
                <a:cubicBezTo>
                  <a:pt x="1331" y="529"/>
                  <a:pt x="1331" y="529"/>
                  <a:pt x="1331" y="529"/>
                </a:cubicBezTo>
                <a:cubicBezTo>
                  <a:pt x="1341" y="532"/>
                  <a:pt x="1351" y="533"/>
                  <a:pt x="1363" y="533"/>
                </a:cubicBezTo>
                <a:cubicBezTo>
                  <a:pt x="1409" y="533"/>
                  <a:pt x="1448" y="505"/>
                  <a:pt x="1464" y="464"/>
                </a:cubicBezTo>
                <a:cubicBezTo>
                  <a:pt x="1559" y="472"/>
                  <a:pt x="1559" y="472"/>
                  <a:pt x="1559" y="472"/>
                </a:cubicBezTo>
                <a:cubicBezTo>
                  <a:pt x="1558" y="477"/>
                  <a:pt x="1558" y="483"/>
                  <a:pt x="1558" y="488"/>
                </a:cubicBezTo>
                <a:cubicBezTo>
                  <a:pt x="1558" y="527"/>
                  <a:pt x="1572" y="562"/>
                  <a:pt x="1596" y="589"/>
                </a:cubicBezTo>
                <a:cubicBezTo>
                  <a:pt x="1302" y="883"/>
                  <a:pt x="1302" y="883"/>
                  <a:pt x="1302" y="883"/>
                </a:cubicBezTo>
                <a:cubicBezTo>
                  <a:pt x="1310" y="889"/>
                  <a:pt x="1317" y="897"/>
                  <a:pt x="1324" y="904"/>
                </a:cubicBezTo>
                <a:cubicBezTo>
                  <a:pt x="1618" y="610"/>
                  <a:pt x="1618" y="610"/>
                  <a:pt x="1618" y="610"/>
                </a:cubicBezTo>
                <a:cubicBezTo>
                  <a:pt x="1639" y="625"/>
                  <a:pt x="1664" y="636"/>
                  <a:pt x="1691" y="640"/>
                </a:cubicBezTo>
                <a:cubicBezTo>
                  <a:pt x="1678" y="771"/>
                  <a:pt x="1678" y="771"/>
                  <a:pt x="1678" y="771"/>
                </a:cubicBezTo>
                <a:cubicBezTo>
                  <a:pt x="1623" y="777"/>
                  <a:pt x="1581" y="823"/>
                  <a:pt x="1581" y="879"/>
                </a:cubicBezTo>
                <a:cubicBezTo>
                  <a:pt x="1581" y="891"/>
                  <a:pt x="1583" y="903"/>
                  <a:pt x="1586" y="914"/>
                </a:cubicBezTo>
                <a:cubicBezTo>
                  <a:pt x="1385" y="997"/>
                  <a:pt x="1385" y="997"/>
                  <a:pt x="1385" y="997"/>
                </a:cubicBezTo>
                <a:cubicBezTo>
                  <a:pt x="1387" y="1003"/>
                  <a:pt x="1390" y="1008"/>
                  <a:pt x="1392" y="1014"/>
                </a:cubicBezTo>
                <a:cubicBezTo>
                  <a:pt x="1593" y="930"/>
                  <a:pt x="1593" y="930"/>
                  <a:pt x="1593" y="930"/>
                </a:cubicBezTo>
                <a:cubicBezTo>
                  <a:pt x="1612" y="965"/>
                  <a:pt x="1648" y="989"/>
                  <a:pt x="1690" y="989"/>
                </a:cubicBezTo>
                <a:cubicBezTo>
                  <a:pt x="1719" y="989"/>
                  <a:pt x="1745" y="978"/>
                  <a:pt x="1764" y="960"/>
                </a:cubicBezTo>
                <a:cubicBezTo>
                  <a:pt x="1983" y="1078"/>
                  <a:pt x="1983" y="1078"/>
                  <a:pt x="1983" y="1078"/>
                </a:cubicBezTo>
                <a:cubicBezTo>
                  <a:pt x="1978" y="1092"/>
                  <a:pt x="1974" y="1107"/>
                  <a:pt x="1973" y="1123"/>
                </a:cubicBezTo>
                <a:cubicBezTo>
                  <a:pt x="1414" y="1123"/>
                  <a:pt x="1414" y="1123"/>
                  <a:pt x="1414" y="1123"/>
                </a:cubicBezTo>
                <a:cubicBezTo>
                  <a:pt x="1415" y="1128"/>
                  <a:pt x="1415" y="1133"/>
                  <a:pt x="1415" y="1138"/>
                </a:cubicBezTo>
                <a:cubicBezTo>
                  <a:pt x="1415" y="1143"/>
                  <a:pt x="1415" y="1148"/>
                  <a:pt x="1414" y="1153"/>
                </a:cubicBezTo>
                <a:cubicBezTo>
                  <a:pt x="1973" y="1153"/>
                  <a:pt x="1973" y="1153"/>
                  <a:pt x="1973" y="1153"/>
                </a:cubicBezTo>
                <a:cubicBezTo>
                  <a:pt x="1978" y="1193"/>
                  <a:pt x="1998" y="1229"/>
                  <a:pt x="2028" y="1253"/>
                </a:cubicBezTo>
                <a:lnTo>
                  <a:pt x="1940" y="1369"/>
                </a:lnTo>
                <a:close/>
                <a:moveTo>
                  <a:pt x="1350" y="1031"/>
                </a:moveTo>
                <a:cubicBezTo>
                  <a:pt x="1348" y="1025"/>
                  <a:pt x="1345" y="1020"/>
                  <a:pt x="1343" y="1014"/>
                </a:cubicBezTo>
                <a:cubicBezTo>
                  <a:pt x="1330" y="985"/>
                  <a:pt x="1313" y="959"/>
                  <a:pt x="1292" y="936"/>
                </a:cubicBezTo>
                <a:cubicBezTo>
                  <a:pt x="1285" y="928"/>
                  <a:pt x="1278" y="921"/>
                  <a:pt x="1270" y="915"/>
                </a:cubicBezTo>
                <a:cubicBezTo>
                  <a:pt x="1247" y="894"/>
                  <a:pt x="1221" y="876"/>
                  <a:pt x="1192" y="863"/>
                </a:cubicBezTo>
                <a:cubicBezTo>
                  <a:pt x="1186" y="861"/>
                  <a:pt x="1181" y="858"/>
                  <a:pt x="1175" y="856"/>
                </a:cubicBezTo>
                <a:cubicBezTo>
                  <a:pt x="1147" y="845"/>
                  <a:pt x="1116" y="839"/>
                  <a:pt x="1083" y="837"/>
                </a:cubicBezTo>
                <a:cubicBezTo>
                  <a:pt x="1079" y="837"/>
                  <a:pt x="1073" y="837"/>
                  <a:pt x="1068" y="837"/>
                </a:cubicBezTo>
                <a:cubicBezTo>
                  <a:pt x="1063" y="837"/>
                  <a:pt x="1058" y="837"/>
                  <a:pt x="1053" y="837"/>
                </a:cubicBezTo>
                <a:cubicBezTo>
                  <a:pt x="1021" y="839"/>
                  <a:pt x="990" y="845"/>
                  <a:pt x="962" y="856"/>
                </a:cubicBezTo>
                <a:cubicBezTo>
                  <a:pt x="956" y="858"/>
                  <a:pt x="950" y="861"/>
                  <a:pt x="945" y="863"/>
                </a:cubicBezTo>
                <a:cubicBezTo>
                  <a:pt x="916" y="876"/>
                  <a:pt x="890" y="894"/>
                  <a:pt x="866" y="915"/>
                </a:cubicBezTo>
                <a:cubicBezTo>
                  <a:pt x="859" y="921"/>
                  <a:pt x="852" y="928"/>
                  <a:pt x="845" y="936"/>
                </a:cubicBezTo>
                <a:cubicBezTo>
                  <a:pt x="824" y="959"/>
                  <a:pt x="807" y="985"/>
                  <a:pt x="794" y="1014"/>
                </a:cubicBezTo>
                <a:cubicBezTo>
                  <a:pt x="791" y="1020"/>
                  <a:pt x="789" y="1025"/>
                  <a:pt x="787" y="1031"/>
                </a:cubicBezTo>
                <a:cubicBezTo>
                  <a:pt x="776" y="1060"/>
                  <a:pt x="769" y="1091"/>
                  <a:pt x="768" y="1123"/>
                </a:cubicBezTo>
                <a:cubicBezTo>
                  <a:pt x="767" y="1128"/>
                  <a:pt x="767" y="1133"/>
                  <a:pt x="767" y="1138"/>
                </a:cubicBezTo>
                <a:cubicBezTo>
                  <a:pt x="767" y="1143"/>
                  <a:pt x="767" y="1148"/>
                  <a:pt x="768" y="1153"/>
                </a:cubicBezTo>
                <a:cubicBezTo>
                  <a:pt x="769" y="1185"/>
                  <a:pt x="776" y="1216"/>
                  <a:pt x="787" y="1245"/>
                </a:cubicBezTo>
                <a:cubicBezTo>
                  <a:pt x="789" y="1250"/>
                  <a:pt x="791" y="1256"/>
                  <a:pt x="794" y="1261"/>
                </a:cubicBezTo>
                <a:cubicBezTo>
                  <a:pt x="807" y="1290"/>
                  <a:pt x="824" y="1317"/>
                  <a:pt x="845" y="1340"/>
                </a:cubicBezTo>
                <a:cubicBezTo>
                  <a:pt x="852" y="1347"/>
                  <a:pt x="859" y="1354"/>
                  <a:pt x="866" y="1361"/>
                </a:cubicBezTo>
                <a:cubicBezTo>
                  <a:pt x="890" y="1382"/>
                  <a:pt x="916" y="1399"/>
                  <a:pt x="945" y="1412"/>
                </a:cubicBezTo>
                <a:cubicBezTo>
                  <a:pt x="950" y="1415"/>
                  <a:pt x="956" y="1417"/>
                  <a:pt x="962" y="1419"/>
                </a:cubicBezTo>
                <a:cubicBezTo>
                  <a:pt x="990" y="1430"/>
                  <a:pt x="1021" y="1437"/>
                  <a:pt x="1053" y="1439"/>
                </a:cubicBezTo>
                <a:cubicBezTo>
                  <a:pt x="1058" y="1439"/>
                  <a:pt x="1063" y="1439"/>
                  <a:pt x="1068" y="1439"/>
                </a:cubicBezTo>
                <a:cubicBezTo>
                  <a:pt x="1073" y="1439"/>
                  <a:pt x="1079" y="1439"/>
                  <a:pt x="1083" y="1439"/>
                </a:cubicBezTo>
                <a:cubicBezTo>
                  <a:pt x="1116" y="1437"/>
                  <a:pt x="1147" y="1430"/>
                  <a:pt x="1175" y="1419"/>
                </a:cubicBezTo>
                <a:cubicBezTo>
                  <a:pt x="1181" y="1417"/>
                  <a:pt x="1186" y="1415"/>
                  <a:pt x="1192" y="1412"/>
                </a:cubicBezTo>
                <a:cubicBezTo>
                  <a:pt x="1221" y="1399"/>
                  <a:pt x="1247" y="1382"/>
                  <a:pt x="1270" y="1361"/>
                </a:cubicBezTo>
                <a:cubicBezTo>
                  <a:pt x="1278" y="1354"/>
                  <a:pt x="1285" y="1347"/>
                  <a:pt x="1292" y="1340"/>
                </a:cubicBezTo>
                <a:cubicBezTo>
                  <a:pt x="1313" y="1317"/>
                  <a:pt x="1330" y="1290"/>
                  <a:pt x="1343" y="1261"/>
                </a:cubicBezTo>
                <a:cubicBezTo>
                  <a:pt x="1345" y="1256"/>
                  <a:pt x="1348" y="1250"/>
                  <a:pt x="1350" y="1245"/>
                </a:cubicBezTo>
                <a:cubicBezTo>
                  <a:pt x="1361" y="1216"/>
                  <a:pt x="1368" y="1185"/>
                  <a:pt x="1369" y="1153"/>
                </a:cubicBezTo>
                <a:cubicBezTo>
                  <a:pt x="1369" y="1148"/>
                  <a:pt x="1370" y="1143"/>
                  <a:pt x="1370" y="1138"/>
                </a:cubicBezTo>
                <a:cubicBezTo>
                  <a:pt x="1370" y="1133"/>
                  <a:pt x="1369" y="1128"/>
                  <a:pt x="1369" y="1123"/>
                </a:cubicBezTo>
                <a:cubicBezTo>
                  <a:pt x="1368" y="1091"/>
                  <a:pt x="1361" y="1060"/>
                  <a:pt x="1350" y="1031"/>
                </a:cubicBezTo>
                <a:close/>
              </a:path>
            </a:pathLst>
          </a:custGeom>
          <a:solidFill>
            <a:srgbClr val="FFFFFF">
              <a:alpha val="30000"/>
            </a:srgbClr>
          </a:solidFill>
          <a:ln>
            <a:noFill/>
          </a:ln>
        </p:spPr>
        <p:txBody>
          <a:bodyPr vert="horz" wrap="square" lIns="82305" tIns="41153" rIns="82305" bIns="41153"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2712729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bwMode="auto">
          <a:xfrm>
            <a:off x="519112" y="6363586"/>
            <a:ext cx="1766888" cy="207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3" name="Title 2"/>
          <p:cNvSpPr>
            <a:spLocks noGrp="1"/>
          </p:cNvSpPr>
          <p:nvPr>
            <p:ph type="title"/>
          </p:nvPr>
        </p:nvSpPr>
        <p:spPr/>
        <p:txBody>
          <a:bodyPr>
            <a:noAutofit/>
          </a:bodyPr>
          <a:lstStyle/>
          <a:p>
            <a:r>
              <a:rPr lang="en-US" dirty="0" smtClean="0"/>
              <a:t>MVC is Another Alternative in the Stack</a:t>
            </a:r>
            <a:endParaRPr lang="en-US" dirty="0"/>
          </a:p>
        </p:txBody>
      </p:sp>
      <p:sp>
        <p:nvSpPr>
          <p:cNvPr id="4" name="Rectangle 3"/>
          <p:cNvSpPr/>
          <p:nvPr/>
        </p:nvSpPr>
        <p:spPr bwMode="auto">
          <a:xfrm>
            <a:off x="879902" y="4527299"/>
            <a:ext cx="8935748" cy="200400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dirty="0">
              <a:gradFill>
                <a:gsLst>
                  <a:gs pos="0">
                    <a:srgbClr val="FFFFFF"/>
                  </a:gs>
                  <a:gs pos="100000">
                    <a:srgbClr val="FFFFFF"/>
                  </a:gs>
                </a:gsLst>
                <a:lin ang="5400000" scaled="0"/>
              </a:gradFill>
            </a:endParaRPr>
          </a:p>
        </p:txBody>
      </p:sp>
      <p:sp>
        <p:nvSpPr>
          <p:cNvPr id="5" name="Rectangle 4"/>
          <p:cNvSpPr/>
          <p:nvPr/>
        </p:nvSpPr>
        <p:spPr bwMode="auto">
          <a:xfrm>
            <a:off x="3898929" y="5763308"/>
            <a:ext cx="2850125" cy="48768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gradFill>
                  <a:gsLst>
                    <a:gs pos="0">
                      <a:srgbClr val="FFFFFF"/>
                    </a:gs>
                    <a:gs pos="100000">
                      <a:srgbClr val="FFFFFF"/>
                    </a:gs>
                  </a:gsLst>
                  <a:lin ang="5400000" scaled="0"/>
                </a:gradFill>
              </a:rPr>
              <a:t>Caching</a:t>
            </a:r>
          </a:p>
        </p:txBody>
      </p:sp>
      <p:sp>
        <p:nvSpPr>
          <p:cNvPr id="6" name="Rectangle 5"/>
          <p:cNvSpPr/>
          <p:nvPr/>
        </p:nvSpPr>
        <p:spPr bwMode="auto">
          <a:xfrm>
            <a:off x="948136" y="5232075"/>
            <a:ext cx="2850125" cy="48768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gradFill>
                  <a:gsLst>
                    <a:gs pos="0">
                      <a:srgbClr val="FFFFFF"/>
                    </a:gs>
                    <a:gs pos="100000">
                      <a:srgbClr val="FFFFFF"/>
                    </a:gs>
                  </a:gsLst>
                  <a:lin ang="5400000" scaled="0"/>
                </a:gradFill>
              </a:rPr>
              <a:t>Modules</a:t>
            </a:r>
          </a:p>
        </p:txBody>
      </p:sp>
      <p:sp>
        <p:nvSpPr>
          <p:cNvPr id="7" name="Rectangle 6"/>
          <p:cNvSpPr/>
          <p:nvPr/>
        </p:nvSpPr>
        <p:spPr bwMode="auto">
          <a:xfrm>
            <a:off x="3911208" y="5232075"/>
            <a:ext cx="2850125" cy="48768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gradFill>
                  <a:gsLst>
                    <a:gs pos="0">
                      <a:srgbClr val="FFFFFF"/>
                    </a:gs>
                    <a:gs pos="100000">
                      <a:srgbClr val="FFFFFF"/>
                    </a:gs>
                  </a:gsLst>
                  <a:lin ang="5400000" scaled="0"/>
                </a:gradFill>
              </a:rPr>
              <a:t>Handlers</a:t>
            </a:r>
          </a:p>
        </p:txBody>
      </p:sp>
      <p:sp>
        <p:nvSpPr>
          <p:cNvPr id="8" name="Rectangle 7"/>
          <p:cNvSpPr/>
          <p:nvPr/>
        </p:nvSpPr>
        <p:spPr bwMode="auto">
          <a:xfrm>
            <a:off x="948136" y="5780715"/>
            <a:ext cx="2850125" cy="48768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gradFill>
                  <a:gsLst>
                    <a:gs pos="0">
                      <a:srgbClr val="FFFFFF"/>
                    </a:gs>
                    <a:gs pos="100000">
                      <a:srgbClr val="FFFFFF"/>
                    </a:gs>
                  </a:gsLst>
                  <a:lin ang="5400000" scaled="0"/>
                </a:gradFill>
              </a:rPr>
              <a:t>Intrinsics</a:t>
            </a:r>
          </a:p>
        </p:txBody>
      </p:sp>
      <p:sp>
        <p:nvSpPr>
          <p:cNvPr id="14" name="Rectangle 13"/>
          <p:cNvSpPr/>
          <p:nvPr/>
        </p:nvSpPr>
        <p:spPr bwMode="auto">
          <a:xfrm>
            <a:off x="6838093" y="5214668"/>
            <a:ext cx="2850125" cy="48768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gradFill>
                  <a:gsLst>
                    <a:gs pos="0">
                      <a:srgbClr val="FFFFFF"/>
                    </a:gs>
                    <a:gs pos="100000">
                      <a:srgbClr val="FFFFFF"/>
                    </a:gs>
                  </a:gsLst>
                  <a:lin ang="5400000" scaled="0"/>
                </a:gradFill>
              </a:rPr>
              <a:t>Membership</a:t>
            </a:r>
          </a:p>
        </p:txBody>
      </p:sp>
      <p:sp>
        <p:nvSpPr>
          <p:cNvPr id="16" name="Rectangle 15"/>
          <p:cNvSpPr/>
          <p:nvPr/>
        </p:nvSpPr>
        <p:spPr bwMode="auto">
          <a:xfrm>
            <a:off x="6838093" y="5763308"/>
            <a:ext cx="2850125" cy="48768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gradFill>
                  <a:gsLst>
                    <a:gs pos="0">
                      <a:srgbClr val="FFFFFF"/>
                    </a:gs>
                    <a:gs pos="100000">
                      <a:srgbClr val="FFFFFF"/>
                    </a:gs>
                  </a:gsLst>
                  <a:lin ang="5400000" scaled="0"/>
                </a:gradFill>
              </a:rPr>
              <a:t>Etc.</a:t>
            </a:r>
          </a:p>
        </p:txBody>
      </p:sp>
      <p:sp>
        <p:nvSpPr>
          <p:cNvPr id="17" name="TextBox 28"/>
          <p:cNvSpPr txBox="1"/>
          <p:nvPr/>
        </p:nvSpPr>
        <p:spPr>
          <a:xfrm>
            <a:off x="574570" y="4528923"/>
            <a:ext cx="8130153" cy="553998"/>
          </a:xfrm>
          <a:prstGeom prst="rect">
            <a:avLst/>
          </a:prstGeom>
          <a:noFill/>
        </p:spPr>
        <p:txBody>
          <a:bodyPr wrap="square" rtlCol="0">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3000" dirty="0" smtClean="0">
                <a:solidFill>
                  <a:schemeClr val="bg1">
                    <a:alpha val="99000"/>
                  </a:schemeClr>
                </a:solidFill>
              </a:rPr>
              <a:t>ASP.NET Core</a:t>
            </a:r>
            <a:endParaRPr lang="en-US" sz="3000" dirty="0">
              <a:solidFill>
                <a:schemeClr val="bg1">
                  <a:alpha val="99000"/>
                </a:schemeClr>
              </a:solidFill>
            </a:endParaRPr>
          </a:p>
        </p:txBody>
      </p:sp>
      <p:sp>
        <p:nvSpPr>
          <p:cNvPr id="24" name="Rectangle 23"/>
          <p:cNvSpPr/>
          <p:nvPr/>
        </p:nvSpPr>
        <p:spPr>
          <a:xfrm>
            <a:off x="5075339" y="3449433"/>
            <a:ext cx="3114838" cy="98589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smtClean="0">
                <a:gradFill>
                  <a:gsLst>
                    <a:gs pos="0">
                      <a:srgbClr val="FFFFFF"/>
                    </a:gs>
                    <a:gs pos="100000">
                      <a:srgbClr val="FFFFFF"/>
                    </a:gs>
                  </a:gsLst>
                  <a:lin ang="5400000" scaled="0"/>
                </a:gradFill>
              </a:rPr>
              <a:t>Web Pages</a:t>
            </a:r>
            <a:endParaRPr lang="en-US" dirty="0">
              <a:gradFill>
                <a:gsLst>
                  <a:gs pos="0">
                    <a:srgbClr val="FFFFFF"/>
                  </a:gs>
                  <a:gs pos="100000">
                    <a:srgbClr val="FFFFFF"/>
                  </a:gs>
                </a:gsLst>
                <a:lin ang="5400000" scaled="0"/>
              </a:gradFill>
            </a:endParaRPr>
          </a:p>
        </p:txBody>
      </p:sp>
      <p:sp>
        <p:nvSpPr>
          <p:cNvPr id="28" name="Rectangle 27"/>
          <p:cNvSpPr/>
          <p:nvPr/>
        </p:nvSpPr>
        <p:spPr>
          <a:xfrm>
            <a:off x="879902" y="2659310"/>
            <a:ext cx="4124455" cy="176840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smtClean="0">
                <a:gradFill>
                  <a:gsLst>
                    <a:gs pos="0">
                      <a:srgbClr val="FFFFFF"/>
                    </a:gs>
                    <a:gs pos="100000">
                      <a:srgbClr val="FFFFFF"/>
                    </a:gs>
                  </a:gsLst>
                  <a:lin ang="5400000" scaled="0"/>
                </a:gradFill>
              </a:rPr>
              <a:t>Web Forms</a:t>
            </a:r>
            <a:endParaRPr lang="en-US" dirty="0">
              <a:gradFill>
                <a:gsLst>
                  <a:gs pos="0">
                    <a:srgbClr val="FFFFFF"/>
                  </a:gs>
                  <a:gs pos="100000">
                    <a:srgbClr val="FFFFFF"/>
                  </a:gs>
                </a:gsLst>
                <a:lin ang="5400000" scaled="0"/>
              </a:gradFill>
            </a:endParaRPr>
          </a:p>
        </p:txBody>
      </p:sp>
      <p:sp>
        <p:nvSpPr>
          <p:cNvPr id="29" name="Rectangle 28"/>
          <p:cNvSpPr/>
          <p:nvPr/>
        </p:nvSpPr>
        <p:spPr>
          <a:xfrm>
            <a:off x="5075339" y="2659310"/>
            <a:ext cx="4740311" cy="70967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rgbClr val="FFFFFF"/>
                    </a:gs>
                    <a:gs pos="100000">
                      <a:srgbClr val="FFFFFF"/>
                    </a:gs>
                  </a:gsLst>
                  <a:lin ang="5400000" scaled="0"/>
                </a:gradFill>
              </a:rPr>
              <a:t>Razor View Engine</a:t>
            </a:r>
          </a:p>
        </p:txBody>
      </p:sp>
      <p:grpSp>
        <p:nvGrpSpPr>
          <p:cNvPr id="2" name="Group 1"/>
          <p:cNvGrpSpPr/>
          <p:nvPr/>
        </p:nvGrpSpPr>
        <p:grpSpPr>
          <a:xfrm>
            <a:off x="8263156" y="3456263"/>
            <a:ext cx="3058968" cy="979067"/>
            <a:chOff x="8263156" y="3456263"/>
            <a:chExt cx="3058968" cy="979067"/>
          </a:xfrm>
        </p:grpSpPr>
        <p:sp>
          <p:nvSpPr>
            <p:cNvPr id="23" name="Rectangle 22"/>
            <p:cNvSpPr/>
            <p:nvPr/>
          </p:nvSpPr>
          <p:spPr>
            <a:xfrm>
              <a:off x="8263156" y="3456263"/>
              <a:ext cx="3058968" cy="97906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dirty="0" smtClean="0">
                  <a:gradFill>
                    <a:gsLst>
                      <a:gs pos="0">
                        <a:srgbClr val="FFFFFF"/>
                      </a:gs>
                      <a:gs pos="100000">
                        <a:srgbClr val="FFFFFF"/>
                      </a:gs>
                    </a:gsLst>
                    <a:lin ang="5400000" scaled="0"/>
                  </a:gradFill>
                </a:rPr>
                <a:t>MVC</a:t>
              </a:r>
              <a:endParaRPr lang="en-US" dirty="0">
                <a:gradFill>
                  <a:gsLst>
                    <a:gs pos="0">
                      <a:srgbClr val="FFFFFF"/>
                    </a:gs>
                    <a:gs pos="100000">
                      <a:srgbClr val="FFFFFF"/>
                    </a:gs>
                  </a:gsLst>
                  <a:lin ang="5400000" scaled="0"/>
                </a:gradFill>
              </a:endParaRPr>
            </a:p>
          </p:txBody>
        </p:sp>
        <p:sp>
          <p:nvSpPr>
            <p:cNvPr id="38" name="Rectangle 37"/>
            <p:cNvSpPr/>
            <p:nvPr/>
          </p:nvSpPr>
          <p:spPr bwMode="auto">
            <a:xfrm>
              <a:off x="8414918" y="3881611"/>
              <a:ext cx="1400732" cy="455497"/>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smtClean="0">
                  <a:gradFill>
                    <a:gsLst>
                      <a:gs pos="0">
                        <a:srgbClr val="FFFFFF"/>
                      </a:gs>
                      <a:gs pos="100000">
                        <a:srgbClr val="FFFFFF"/>
                      </a:gs>
                    </a:gsLst>
                    <a:lin ang="5400000" scaled="0"/>
                  </a:gradFill>
                </a:rPr>
                <a:t>MVC 4</a:t>
              </a:r>
              <a:endParaRPr lang="en-US" sz="2000" dirty="0">
                <a:gradFill>
                  <a:gsLst>
                    <a:gs pos="0">
                      <a:srgbClr val="FFFFFF"/>
                    </a:gs>
                    <a:gs pos="100000">
                      <a:srgbClr val="FFFFFF"/>
                    </a:gs>
                  </a:gsLst>
                  <a:lin ang="5400000" scaled="0"/>
                </a:gradFill>
              </a:endParaRPr>
            </a:p>
          </p:txBody>
        </p:sp>
      </p:grpSp>
      <p:sp>
        <p:nvSpPr>
          <p:cNvPr id="40" name="Rectangle 39"/>
          <p:cNvSpPr/>
          <p:nvPr/>
        </p:nvSpPr>
        <p:spPr>
          <a:xfrm>
            <a:off x="879902" y="1703024"/>
            <a:ext cx="8912738" cy="87948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smtClean="0">
                <a:gradFill>
                  <a:gsLst>
                    <a:gs pos="0">
                      <a:srgbClr val="FFFFFF"/>
                    </a:gs>
                    <a:gs pos="100000">
                      <a:srgbClr val="FFFFFF"/>
                    </a:gs>
                  </a:gsLst>
                  <a:lin ang="5400000" scaled="0"/>
                </a:gradFill>
              </a:rPr>
              <a:t>HTML</a:t>
            </a:r>
            <a:endParaRPr lang="en-US"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9909990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10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ASP.NET MVC 101</a:t>
            </a:r>
          </a:p>
        </p:txBody>
      </p:sp>
      <p:sp>
        <p:nvSpPr>
          <p:cNvPr id="4" name="Rectangle 3"/>
          <p:cNvSpPr/>
          <p:nvPr/>
        </p:nvSpPr>
        <p:spPr bwMode="auto">
          <a:xfrm>
            <a:off x="4716995" y="1936445"/>
            <a:ext cx="2286000" cy="2286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800" dirty="0">
                <a:gradFill>
                  <a:gsLst>
                    <a:gs pos="0">
                      <a:srgbClr val="FFFFFF"/>
                    </a:gs>
                    <a:gs pos="100000">
                      <a:srgbClr val="FFFFFF"/>
                    </a:gs>
                  </a:gsLst>
                  <a:lin ang="5400000" scaled="0"/>
                </a:gradFill>
              </a:rPr>
              <a:t>Controller</a:t>
            </a:r>
          </a:p>
          <a:p>
            <a:pPr algn="ctr" defTabSz="914099" fontAlgn="base">
              <a:spcBef>
                <a:spcPct val="0"/>
              </a:spcBef>
              <a:spcAft>
                <a:spcPct val="0"/>
              </a:spcAft>
            </a:pPr>
            <a:r>
              <a:rPr lang="en-US" dirty="0">
                <a:gradFill>
                  <a:gsLst>
                    <a:gs pos="0">
                      <a:srgbClr val="FFFFFF"/>
                    </a:gs>
                    <a:gs pos="100000">
                      <a:srgbClr val="FFFFFF"/>
                    </a:gs>
                  </a:gsLst>
                  <a:lin ang="5400000" scaled="0"/>
                </a:gradFill>
              </a:rPr>
              <a:t>(Input)</a:t>
            </a:r>
          </a:p>
        </p:txBody>
      </p:sp>
      <p:sp>
        <p:nvSpPr>
          <p:cNvPr id="5" name="Rectangle 4"/>
          <p:cNvSpPr/>
          <p:nvPr/>
        </p:nvSpPr>
        <p:spPr bwMode="auto">
          <a:xfrm>
            <a:off x="8517451" y="1937493"/>
            <a:ext cx="2286000" cy="228600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800" dirty="0">
                <a:gradFill>
                  <a:gsLst>
                    <a:gs pos="0">
                      <a:srgbClr val="FFFFFF"/>
                    </a:gs>
                    <a:gs pos="100000">
                      <a:srgbClr val="FFFFFF"/>
                    </a:gs>
                  </a:gsLst>
                  <a:lin ang="5400000" scaled="0"/>
                </a:gradFill>
              </a:rPr>
              <a:t>View</a:t>
            </a:r>
          </a:p>
          <a:p>
            <a:pPr algn="ctr" defTabSz="914099" fontAlgn="base">
              <a:spcBef>
                <a:spcPct val="0"/>
              </a:spcBef>
              <a:spcAft>
                <a:spcPct val="0"/>
              </a:spcAft>
            </a:pPr>
            <a:r>
              <a:rPr lang="en-US" dirty="0">
                <a:gradFill>
                  <a:gsLst>
                    <a:gs pos="0">
                      <a:srgbClr val="FFFFFF"/>
                    </a:gs>
                    <a:gs pos="100000">
                      <a:srgbClr val="FFFFFF"/>
                    </a:gs>
                  </a:gsLst>
                  <a:lin ang="5400000" scaled="0"/>
                </a:gradFill>
              </a:rPr>
              <a:t>(Presentation)</a:t>
            </a:r>
          </a:p>
        </p:txBody>
      </p:sp>
      <p:sp>
        <p:nvSpPr>
          <p:cNvPr id="6" name="Rectangle 5"/>
          <p:cNvSpPr/>
          <p:nvPr/>
        </p:nvSpPr>
        <p:spPr bwMode="auto">
          <a:xfrm>
            <a:off x="1083960" y="1937493"/>
            <a:ext cx="2286000" cy="2286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800" dirty="0">
                <a:gradFill>
                  <a:gsLst>
                    <a:gs pos="0">
                      <a:srgbClr val="FFFFFF"/>
                    </a:gs>
                    <a:gs pos="100000">
                      <a:srgbClr val="FFFFFF"/>
                    </a:gs>
                  </a:gsLst>
                  <a:lin ang="5400000" scaled="0"/>
                </a:gradFill>
              </a:rPr>
              <a:t>Model</a:t>
            </a:r>
          </a:p>
          <a:p>
            <a:pPr algn="ctr" defTabSz="914099" fontAlgn="base">
              <a:spcBef>
                <a:spcPct val="0"/>
              </a:spcBef>
              <a:spcAft>
                <a:spcPct val="0"/>
              </a:spcAft>
            </a:pPr>
            <a:r>
              <a:rPr lang="en-US" dirty="0">
                <a:gradFill>
                  <a:gsLst>
                    <a:gs pos="0">
                      <a:srgbClr val="FFFFFF"/>
                    </a:gs>
                    <a:gs pos="100000">
                      <a:srgbClr val="FFFFFF"/>
                    </a:gs>
                  </a:gsLst>
                  <a:lin ang="5400000" scaled="0"/>
                </a:gradFill>
              </a:rPr>
              <a:t>(Data)</a:t>
            </a:r>
          </a:p>
        </p:txBody>
      </p:sp>
      <p:sp>
        <p:nvSpPr>
          <p:cNvPr id="7" name="Right Arrow 6"/>
          <p:cNvSpPr/>
          <p:nvPr/>
        </p:nvSpPr>
        <p:spPr bwMode="auto">
          <a:xfrm>
            <a:off x="3644387" y="2675011"/>
            <a:ext cx="882318" cy="882318"/>
          </a:xfrm>
          <a:prstGeom prst="rightArrow">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800" dirty="0">
              <a:gradFill>
                <a:gsLst>
                  <a:gs pos="0">
                    <a:srgbClr val="FFFFFF"/>
                  </a:gs>
                  <a:gs pos="100000">
                    <a:srgbClr val="FFFFFF"/>
                  </a:gs>
                </a:gsLst>
                <a:lin ang="5400000" scaled="0"/>
              </a:gradFill>
            </a:endParaRPr>
          </a:p>
        </p:txBody>
      </p:sp>
      <p:sp>
        <p:nvSpPr>
          <p:cNvPr id="8" name="Right Arrow 7"/>
          <p:cNvSpPr/>
          <p:nvPr/>
        </p:nvSpPr>
        <p:spPr bwMode="auto">
          <a:xfrm>
            <a:off x="7301917" y="2675011"/>
            <a:ext cx="882318" cy="882318"/>
          </a:xfrm>
          <a:prstGeom prst="rightArrow">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8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814022914"/>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MVC Works</a:t>
            </a:r>
          </a:p>
        </p:txBody>
      </p:sp>
      <p:sp>
        <p:nvSpPr>
          <p:cNvPr id="3" name="Content Placeholder 1"/>
          <p:cNvSpPr txBox="1">
            <a:spLocks/>
          </p:cNvSpPr>
          <p:nvPr/>
        </p:nvSpPr>
        <p:spPr>
          <a:xfrm>
            <a:off x="527050" y="1121921"/>
            <a:ext cx="11149013" cy="409168"/>
          </a:xfrm>
          <a:prstGeom prst="rect">
            <a:avLst/>
          </a:prstGeom>
        </p:spPr>
        <p:txBody>
          <a:bodyPr vert="horz" wrap="square" lIns="0" tIns="0" rIns="0" bIns="0" rtlCol="0" anchor="ctr">
            <a:noAutofit/>
          </a:bodyPr>
          <a:lstStyle>
            <a:lvl1pPr indent="0" defTabSz="685864">
              <a:lnSpc>
                <a:spcPct val="90000"/>
              </a:lnSpc>
              <a:spcBef>
                <a:spcPts val="1200"/>
              </a:spcBef>
              <a:buSzPct val="80000"/>
              <a:buFont typeface="Arial" pitchFamily="34" charset="0"/>
              <a:buNone/>
              <a:defRPr sz="2800">
                <a:solidFill>
                  <a:schemeClr val="accent2"/>
                </a:solidFill>
              </a:defRPr>
            </a:lvl1pPr>
            <a:lvl2pPr marL="259591" lvl="1" indent="0" defTabSz="685864">
              <a:lnSpc>
                <a:spcPct val="90000"/>
              </a:lnSpc>
              <a:spcBef>
                <a:spcPts val="1200"/>
              </a:spcBef>
              <a:buSzPct val="80000"/>
              <a:buFont typeface="Arial" pitchFamily="34" charset="0"/>
              <a:buNone/>
              <a:defRPr>
                <a:gradFill>
                  <a:gsLst>
                    <a:gs pos="0">
                      <a:srgbClr val="595959"/>
                    </a:gs>
                    <a:gs pos="86000">
                      <a:srgbClr val="595959"/>
                    </a:gs>
                  </a:gsLst>
                  <a:lin ang="5400000" scaled="0"/>
                </a:gradFill>
              </a:defRPr>
            </a:lvl2pPr>
            <a:lvl3pPr marL="1258888" indent="-403225" defTabSz="914363">
              <a:lnSpc>
                <a:spcPct val="90000"/>
              </a:lnSpc>
              <a:spcBef>
                <a:spcPct val="20000"/>
              </a:spcBef>
              <a:buSzPct val="80000"/>
              <a:buFont typeface="Arial" pitchFamily="34" charset="0"/>
              <a:buChar char="•"/>
              <a:defRPr>
                <a:gradFill>
                  <a:gsLst>
                    <a:gs pos="0">
                      <a:srgbClr val="595959"/>
                    </a:gs>
                    <a:gs pos="86000">
                      <a:srgbClr val="595959"/>
                    </a:gs>
                  </a:gsLst>
                  <a:lin ang="5400000" scaled="0"/>
                </a:gradFill>
              </a:defRPr>
            </a:lvl3pPr>
            <a:lvl4pPr marL="1604963" indent="-346075" defTabSz="914363">
              <a:lnSpc>
                <a:spcPct val="90000"/>
              </a:lnSpc>
              <a:spcBef>
                <a:spcPct val="20000"/>
              </a:spcBef>
              <a:buSzPct val="80000"/>
              <a:buFont typeface="Arial" pitchFamily="34" charset="0"/>
              <a:buChar char="•"/>
              <a:defRPr sz="2000">
                <a:gradFill>
                  <a:gsLst>
                    <a:gs pos="0">
                      <a:srgbClr val="595959"/>
                    </a:gs>
                    <a:gs pos="86000">
                      <a:srgbClr val="595959"/>
                    </a:gs>
                  </a:gsLst>
                  <a:lin ang="5400000" scaled="0"/>
                </a:gradFill>
              </a:defRPr>
            </a:lvl4pPr>
            <a:lvl5pPr marL="1941513" indent="-336550" defTabSz="914363">
              <a:lnSpc>
                <a:spcPct val="90000"/>
              </a:lnSpc>
              <a:spcBef>
                <a:spcPct val="20000"/>
              </a:spcBef>
              <a:buSzPct val="80000"/>
              <a:buFont typeface="Arial" pitchFamily="34" charset="0"/>
              <a:buChar char="•"/>
              <a:defRPr sz="2000">
                <a:gradFill>
                  <a:gsLst>
                    <a:gs pos="0">
                      <a:srgbClr val="595959"/>
                    </a:gs>
                    <a:gs pos="86000">
                      <a:srgbClr val="595959"/>
                    </a:gs>
                  </a:gsLst>
                  <a:lin ang="5400000" scaled="0"/>
                </a:gradFill>
              </a:defRPr>
            </a:lvl5pPr>
            <a:lvl6pPr marL="2514499" indent="-228591" defTabSz="914363">
              <a:spcBef>
                <a:spcPct val="20000"/>
              </a:spcBef>
              <a:buFont typeface="Arial" pitchFamily="34" charset="0"/>
              <a:buChar char="•"/>
              <a:defRPr sz="2000"/>
            </a:lvl6pPr>
            <a:lvl7pPr marL="2971681" indent="-228591" defTabSz="914363">
              <a:spcBef>
                <a:spcPct val="20000"/>
              </a:spcBef>
              <a:buFont typeface="Arial" pitchFamily="34" charset="0"/>
              <a:buChar char="•"/>
              <a:defRPr sz="2000"/>
            </a:lvl7pPr>
            <a:lvl8pPr marL="3428863" indent="-228591" defTabSz="914363">
              <a:spcBef>
                <a:spcPct val="20000"/>
              </a:spcBef>
              <a:buFont typeface="Arial" pitchFamily="34" charset="0"/>
              <a:buChar char="•"/>
              <a:defRPr sz="2000"/>
            </a:lvl8pPr>
            <a:lvl9pPr marL="3886045" indent="-228591" defTabSz="914363">
              <a:spcBef>
                <a:spcPct val="20000"/>
              </a:spcBef>
              <a:buFont typeface="Arial" pitchFamily="34" charset="0"/>
              <a:buChar char="•"/>
              <a:defRPr sz="2000"/>
            </a:lvl9pPr>
          </a:lstStyle>
          <a:p>
            <a:r>
              <a:rPr lang="en-US" dirty="0">
                <a:solidFill>
                  <a:schemeClr val="accent2">
                    <a:alpha val="99000"/>
                  </a:schemeClr>
                </a:solidFill>
                <a:latin typeface="Segoe UI Light" pitchFamily="34" charset="0"/>
              </a:rPr>
              <a:t>What does MVC look like</a:t>
            </a:r>
            <a:r>
              <a:rPr lang="en-US" dirty="0" smtClean="0">
                <a:solidFill>
                  <a:schemeClr val="accent2">
                    <a:alpha val="99000"/>
                  </a:schemeClr>
                </a:solidFill>
                <a:latin typeface="Segoe UI Light" pitchFamily="34" charset="0"/>
              </a:rPr>
              <a:t>?</a:t>
            </a:r>
            <a:endParaRPr lang="en-US" dirty="0">
              <a:solidFill>
                <a:schemeClr val="accent2">
                  <a:alpha val="99000"/>
                </a:schemeClr>
              </a:solidFill>
              <a:latin typeface="Segoe UI Light" pitchFamily="34" charset="0"/>
            </a:endParaRPr>
          </a:p>
        </p:txBody>
      </p:sp>
      <p:grpSp>
        <p:nvGrpSpPr>
          <p:cNvPr id="18" name="Group 17"/>
          <p:cNvGrpSpPr/>
          <p:nvPr/>
        </p:nvGrpSpPr>
        <p:grpSpPr>
          <a:xfrm>
            <a:off x="5751512" y="2676655"/>
            <a:ext cx="685800" cy="1293628"/>
            <a:chOff x="5751512" y="2676655"/>
            <a:chExt cx="685800" cy="1293628"/>
          </a:xfrm>
        </p:grpSpPr>
        <p:sp>
          <p:nvSpPr>
            <p:cNvPr id="16" name="Left Arrow 15"/>
            <p:cNvSpPr/>
            <p:nvPr/>
          </p:nvSpPr>
          <p:spPr bwMode="auto">
            <a:xfrm rot="16200000">
              <a:off x="5447598" y="3161581"/>
              <a:ext cx="1293628" cy="323775"/>
            </a:xfrm>
            <a:prstGeom prst="leftArrow">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800" dirty="0">
                <a:gradFill>
                  <a:gsLst>
                    <a:gs pos="0">
                      <a:srgbClr val="FFFFFF"/>
                    </a:gs>
                    <a:gs pos="100000">
                      <a:srgbClr val="FFFFFF"/>
                    </a:gs>
                  </a:gsLst>
                  <a:lin ang="5400000" scaled="0"/>
                </a:gradFill>
              </a:endParaRPr>
            </a:p>
          </p:txBody>
        </p:sp>
        <p:sp>
          <p:nvSpPr>
            <p:cNvPr id="7" name="Freeform 6"/>
            <p:cNvSpPr>
              <a:spLocks noEditPoints="1"/>
            </p:cNvSpPr>
            <p:nvPr/>
          </p:nvSpPr>
          <p:spPr bwMode="black">
            <a:xfrm>
              <a:off x="5751512" y="3065048"/>
              <a:ext cx="685800" cy="530225"/>
            </a:xfrm>
            <a:custGeom>
              <a:avLst/>
              <a:gdLst>
                <a:gd name="T0" fmla="*/ 874 w 1429"/>
                <a:gd name="T1" fmla="*/ 611 h 1104"/>
                <a:gd name="T2" fmla="*/ 874 w 1429"/>
                <a:gd name="T3" fmla="*/ 611 h 1104"/>
                <a:gd name="T4" fmla="*/ 874 w 1429"/>
                <a:gd name="T5" fmla="*/ 572 h 1104"/>
                <a:gd name="T6" fmla="*/ 1429 w 1429"/>
                <a:gd name="T7" fmla="*/ 572 h 1104"/>
                <a:gd name="T8" fmla="*/ 1429 w 1429"/>
                <a:gd name="T9" fmla="*/ 1017 h 1104"/>
                <a:gd name="T10" fmla="*/ 1341 w 1429"/>
                <a:gd name="T11" fmla="*/ 1104 h 1104"/>
                <a:gd name="T12" fmla="*/ 88 w 1429"/>
                <a:gd name="T13" fmla="*/ 1104 h 1104"/>
                <a:gd name="T14" fmla="*/ 0 w 1429"/>
                <a:gd name="T15" fmla="*/ 1017 h 1104"/>
                <a:gd name="T16" fmla="*/ 0 w 1429"/>
                <a:gd name="T17" fmla="*/ 572 h 1104"/>
                <a:gd name="T18" fmla="*/ 577 w 1429"/>
                <a:gd name="T19" fmla="*/ 572 h 1104"/>
                <a:gd name="T20" fmla="*/ 577 w 1429"/>
                <a:gd name="T21" fmla="*/ 611 h 1104"/>
                <a:gd name="T22" fmla="*/ 665 w 1429"/>
                <a:gd name="T23" fmla="*/ 698 h 1104"/>
                <a:gd name="T24" fmla="*/ 786 w 1429"/>
                <a:gd name="T25" fmla="*/ 698 h 1104"/>
                <a:gd name="T26" fmla="*/ 874 w 1429"/>
                <a:gd name="T27" fmla="*/ 611 h 1104"/>
                <a:gd name="T28" fmla="*/ 1341 w 1429"/>
                <a:gd name="T29" fmla="*/ 214 h 1104"/>
                <a:gd name="T30" fmla="*/ 1429 w 1429"/>
                <a:gd name="T31" fmla="*/ 297 h 1104"/>
                <a:gd name="T32" fmla="*/ 1429 w 1429"/>
                <a:gd name="T33" fmla="*/ 528 h 1104"/>
                <a:gd name="T34" fmla="*/ 874 w 1429"/>
                <a:gd name="T35" fmla="*/ 528 h 1104"/>
                <a:gd name="T36" fmla="*/ 874 w 1429"/>
                <a:gd name="T37" fmla="*/ 489 h 1104"/>
                <a:gd name="T38" fmla="*/ 786 w 1429"/>
                <a:gd name="T39" fmla="*/ 407 h 1104"/>
                <a:gd name="T40" fmla="*/ 665 w 1429"/>
                <a:gd name="T41" fmla="*/ 407 h 1104"/>
                <a:gd name="T42" fmla="*/ 577 w 1429"/>
                <a:gd name="T43" fmla="*/ 489 h 1104"/>
                <a:gd name="T44" fmla="*/ 577 w 1429"/>
                <a:gd name="T45" fmla="*/ 528 h 1104"/>
                <a:gd name="T46" fmla="*/ 0 w 1429"/>
                <a:gd name="T47" fmla="*/ 528 h 1104"/>
                <a:gd name="T48" fmla="*/ 0 w 1429"/>
                <a:gd name="T49" fmla="*/ 297 h 1104"/>
                <a:gd name="T50" fmla="*/ 88 w 1429"/>
                <a:gd name="T51" fmla="*/ 214 h 1104"/>
                <a:gd name="T52" fmla="*/ 258 w 1429"/>
                <a:gd name="T53" fmla="*/ 214 h 1104"/>
                <a:gd name="T54" fmla="*/ 258 w 1429"/>
                <a:gd name="T55" fmla="*/ 104 h 1104"/>
                <a:gd name="T56" fmla="*/ 384 w 1429"/>
                <a:gd name="T57" fmla="*/ 0 h 1104"/>
                <a:gd name="T58" fmla="*/ 1039 w 1429"/>
                <a:gd name="T59" fmla="*/ 0 h 1104"/>
                <a:gd name="T60" fmla="*/ 1165 w 1429"/>
                <a:gd name="T61" fmla="*/ 104 h 1104"/>
                <a:gd name="T62" fmla="*/ 1165 w 1429"/>
                <a:gd name="T63" fmla="*/ 214 h 1104"/>
                <a:gd name="T64" fmla="*/ 1341 w 1429"/>
                <a:gd name="T65" fmla="*/ 214 h 1104"/>
                <a:gd name="T66" fmla="*/ 1082 w 1429"/>
                <a:gd name="T67" fmla="*/ 214 h 1104"/>
                <a:gd name="T68" fmla="*/ 1082 w 1429"/>
                <a:gd name="T69" fmla="*/ 214 h 1104"/>
                <a:gd name="T70" fmla="*/ 1082 w 1429"/>
                <a:gd name="T71" fmla="*/ 104 h 1104"/>
                <a:gd name="T72" fmla="*/ 1039 w 1429"/>
                <a:gd name="T73" fmla="*/ 77 h 1104"/>
                <a:gd name="T74" fmla="*/ 384 w 1429"/>
                <a:gd name="T75" fmla="*/ 77 h 1104"/>
                <a:gd name="T76" fmla="*/ 335 w 1429"/>
                <a:gd name="T77" fmla="*/ 104 h 1104"/>
                <a:gd name="T78" fmla="*/ 335 w 1429"/>
                <a:gd name="T79" fmla="*/ 214 h 1104"/>
                <a:gd name="T80" fmla="*/ 1082 w 1429"/>
                <a:gd name="T81" fmla="*/ 214 h 1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429" h="1104">
                  <a:moveTo>
                    <a:pt x="874" y="611"/>
                  </a:moveTo>
                  <a:cubicBezTo>
                    <a:pt x="874" y="611"/>
                    <a:pt x="874" y="611"/>
                    <a:pt x="874" y="611"/>
                  </a:cubicBezTo>
                  <a:cubicBezTo>
                    <a:pt x="874" y="572"/>
                    <a:pt x="874" y="572"/>
                    <a:pt x="874" y="572"/>
                  </a:cubicBezTo>
                  <a:cubicBezTo>
                    <a:pt x="874" y="572"/>
                    <a:pt x="874" y="572"/>
                    <a:pt x="1429" y="572"/>
                  </a:cubicBezTo>
                  <a:cubicBezTo>
                    <a:pt x="1429" y="572"/>
                    <a:pt x="1429" y="572"/>
                    <a:pt x="1429" y="1017"/>
                  </a:cubicBezTo>
                  <a:cubicBezTo>
                    <a:pt x="1429" y="1066"/>
                    <a:pt x="1390" y="1104"/>
                    <a:pt x="1341" y="1104"/>
                  </a:cubicBezTo>
                  <a:cubicBezTo>
                    <a:pt x="1341" y="1104"/>
                    <a:pt x="1341" y="1104"/>
                    <a:pt x="88" y="1104"/>
                  </a:cubicBezTo>
                  <a:cubicBezTo>
                    <a:pt x="44" y="1104"/>
                    <a:pt x="0" y="1066"/>
                    <a:pt x="0" y="1017"/>
                  </a:cubicBezTo>
                  <a:cubicBezTo>
                    <a:pt x="0" y="1017"/>
                    <a:pt x="0" y="1017"/>
                    <a:pt x="0" y="572"/>
                  </a:cubicBezTo>
                  <a:cubicBezTo>
                    <a:pt x="0" y="572"/>
                    <a:pt x="0" y="572"/>
                    <a:pt x="577" y="572"/>
                  </a:cubicBezTo>
                  <a:cubicBezTo>
                    <a:pt x="577" y="572"/>
                    <a:pt x="577" y="572"/>
                    <a:pt x="577" y="611"/>
                  </a:cubicBezTo>
                  <a:cubicBezTo>
                    <a:pt x="577" y="660"/>
                    <a:pt x="615" y="698"/>
                    <a:pt x="665" y="698"/>
                  </a:cubicBezTo>
                  <a:cubicBezTo>
                    <a:pt x="665" y="698"/>
                    <a:pt x="665" y="698"/>
                    <a:pt x="786" y="698"/>
                  </a:cubicBezTo>
                  <a:cubicBezTo>
                    <a:pt x="835" y="698"/>
                    <a:pt x="874" y="660"/>
                    <a:pt x="874" y="611"/>
                  </a:cubicBezTo>
                  <a:close/>
                  <a:moveTo>
                    <a:pt x="1341" y="214"/>
                  </a:moveTo>
                  <a:cubicBezTo>
                    <a:pt x="1390" y="214"/>
                    <a:pt x="1429" y="253"/>
                    <a:pt x="1429" y="297"/>
                  </a:cubicBezTo>
                  <a:cubicBezTo>
                    <a:pt x="1429" y="297"/>
                    <a:pt x="1429" y="297"/>
                    <a:pt x="1429" y="528"/>
                  </a:cubicBezTo>
                  <a:cubicBezTo>
                    <a:pt x="1429" y="528"/>
                    <a:pt x="1429" y="528"/>
                    <a:pt x="874" y="528"/>
                  </a:cubicBezTo>
                  <a:cubicBezTo>
                    <a:pt x="874" y="528"/>
                    <a:pt x="874" y="528"/>
                    <a:pt x="874" y="489"/>
                  </a:cubicBezTo>
                  <a:cubicBezTo>
                    <a:pt x="874" y="445"/>
                    <a:pt x="835" y="407"/>
                    <a:pt x="786" y="407"/>
                  </a:cubicBezTo>
                  <a:cubicBezTo>
                    <a:pt x="786" y="407"/>
                    <a:pt x="786" y="407"/>
                    <a:pt x="665" y="407"/>
                  </a:cubicBezTo>
                  <a:cubicBezTo>
                    <a:pt x="615" y="407"/>
                    <a:pt x="577" y="445"/>
                    <a:pt x="577" y="489"/>
                  </a:cubicBezTo>
                  <a:cubicBezTo>
                    <a:pt x="577" y="489"/>
                    <a:pt x="577" y="489"/>
                    <a:pt x="577" y="528"/>
                  </a:cubicBezTo>
                  <a:cubicBezTo>
                    <a:pt x="577" y="528"/>
                    <a:pt x="577" y="528"/>
                    <a:pt x="0" y="528"/>
                  </a:cubicBezTo>
                  <a:cubicBezTo>
                    <a:pt x="0" y="528"/>
                    <a:pt x="0" y="528"/>
                    <a:pt x="0" y="297"/>
                  </a:cubicBezTo>
                  <a:cubicBezTo>
                    <a:pt x="0" y="253"/>
                    <a:pt x="44" y="214"/>
                    <a:pt x="88" y="214"/>
                  </a:cubicBezTo>
                  <a:cubicBezTo>
                    <a:pt x="88" y="214"/>
                    <a:pt x="88" y="214"/>
                    <a:pt x="258" y="214"/>
                  </a:cubicBezTo>
                  <a:cubicBezTo>
                    <a:pt x="258" y="214"/>
                    <a:pt x="258" y="214"/>
                    <a:pt x="258" y="104"/>
                  </a:cubicBezTo>
                  <a:cubicBezTo>
                    <a:pt x="258" y="44"/>
                    <a:pt x="313" y="0"/>
                    <a:pt x="384" y="0"/>
                  </a:cubicBezTo>
                  <a:cubicBezTo>
                    <a:pt x="384" y="0"/>
                    <a:pt x="384" y="0"/>
                    <a:pt x="1039" y="0"/>
                  </a:cubicBezTo>
                  <a:cubicBezTo>
                    <a:pt x="1110" y="0"/>
                    <a:pt x="1165" y="44"/>
                    <a:pt x="1165" y="104"/>
                  </a:cubicBezTo>
                  <a:cubicBezTo>
                    <a:pt x="1165" y="104"/>
                    <a:pt x="1165" y="104"/>
                    <a:pt x="1165" y="214"/>
                  </a:cubicBezTo>
                  <a:cubicBezTo>
                    <a:pt x="1165" y="214"/>
                    <a:pt x="1165" y="214"/>
                    <a:pt x="1341" y="214"/>
                  </a:cubicBezTo>
                  <a:close/>
                  <a:moveTo>
                    <a:pt x="1082" y="214"/>
                  </a:moveTo>
                  <a:cubicBezTo>
                    <a:pt x="1082" y="214"/>
                    <a:pt x="1082" y="214"/>
                    <a:pt x="1082" y="214"/>
                  </a:cubicBezTo>
                  <a:cubicBezTo>
                    <a:pt x="1082" y="104"/>
                    <a:pt x="1082" y="104"/>
                    <a:pt x="1082" y="104"/>
                  </a:cubicBezTo>
                  <a:cubicBezTo>
                    <a:pt x="1082" y="93"/>
                    <a:pt x="1066" y="77"/>
                    <a:pt x="1039" y="77"/>
                  </a:cubicBezTo>
                  <a:cubicBezTo>
                    <a:pt x="1039" y="77"/>
                    <a:pt x="1039" y="77"/>
                    <a:pt x="384" y="77"/>
                  </a:cubicBezTo>
                  <a:cubicBezTo>
                    <a:pt x="352" y="77"/>
                    <a:pt x="335" y="93"/>
                    <a:pt x="335" y="104"/>
                  </a:cubicBezTo>
                  <a:cubicBezTo>
                    <a:pt x="335" y="104"/>
                    <a:pt x="335" y="104"/>
                    <a:pt x="335" y="214"/>
                  </a:cubicBezTo>
                  <a:cubicBezTo>
                    <a:pt x="335" y="214"/>
                    <a:pt x="335" y="214"/>
                    <a:pt x="1082" y="214"/>
                  </a:cubicBezTo>
                  <a:close/>
                </a:path>
              </a:pathLst>
            </a:custGeom>
            <a:solidFill>
              <a:schemeClr val="accent4"/>
            </a:solidFill>
            <a:ln>
              <a:noFill/>
            </a:ln>
            <a:extLst/>
          </p:spPr>
          <p:txBody>
            <a:bodyPr vert="horz" wrap="square" lIns="91440" tIns="45720" rIns="91440" bIns="45720" numCol="1" anchor="t" anchorCtr="0" compatLnSpc="1">
              <a:prstTxWarp prst="textNoShape">
                <a:avLst/>
              </a:prstTxWarp>
            </a:bodyPr>
            <a:lstStyle/>
            <a:p>
              <a:endParaRPr lang="en-US"/>
            </a:p>
          </p:txBody>
        </p:sp>
      </p:grpSp>
      <p:graphicFrame>
        <p:nvGraphicFramePr>
          <p:cNvPr id="9" name="Chart 8"/>
          <p:cNvGraphicFramePr/>
          <p:nvPr>
            <p:extLst>
              <p:ext uri="{D42A27DB-BD31-4B8C-83A1-F6EECF244321}">
                <p14:modId xmlns:p14="http://schemas.microsoft.com/office/powerpoint/2010/main" val="163050173"/>
              </p:ext>
            </p:extLst>
          </p:nvPr>
        </p:nvGraphicFramePr>
        <p:xfrm>
          <a:off x="6252598" y="5145854"/>
          <a:ext cx="1115765" cy="999765"/>
        </p:xfrm>
        <a:graphic>
          <a:graphicData uri="http://schemas.openxmlformats.org/drawingml/2006/chart">
            <c:chart xmlns:c="http://schemas.openxmlformats.org/drawingml/2006/chart" xmlns:r="http://schemas.openxmlformats.org/officeDocument/2006/relationships" r:id="rId3"/>
          </a:graphicData>
        </a:graphic>
      </p:graphicFrame>
      <p:grpSp>
        <p:nvGrpSpPr>
          <p:cNvPr id="20" name="Group 19"/>
          <p:cNvGrpSpPr/>
          <p:nvPr/>
        </p:nvGrpSpPr>
        <p:grpSpPr>
          <a:xfrm>
            <a:off x="4951412" y="5380624"/>
            <a:ext cx="1354352" cy="530225"/>
            <a:chOff x="4951412" y="5380624"/>
            <a:chExt cx="1354352" cy="530225"/>
          </a:xfrm>
        </p:grpSpPr>
        <p:sp>
          <p:nvSpPr>
            <p:cNvPr id="8" name="Freeform 7"/>
            <p:cNvSpPr>
              <a:spLocks noEditPoints="1"/>
            </p:cNvSpPr>
            <p:nvPr/>
          </p:nvSpPr>
          <p:spPr bwMode="black">
            <a:xfrm>
              <a:off x="4951412" y="5380624"/>
              <a:ext cx="685800" cy="530225"/>
            </a:xfrm>
            <a:custGeom>
              <a:avLst/>
              <a:gdLst>
                <a:gd name="T0" fmla="*/ 874 w 1429"/>
                <a:gd name="T1" fmla="*/ 611 h 1104"/>
                <a:gd name="T2" fmla="*/ 874 w 1429"/>
                <a:gd name="T3" fmla="*/ 611 h 1104"/>
                <a:gd name="T4" fmla="*/ 874 w 1429"/>
                <a:gd name="T5" fmla="*/ 572 h 1104"/>
                <a:gd name="T6" fmla="*/ 1429 w 1429"/>
                <a:gd name="T7" fmla="*/ 572 h 1104"/>
                <a:gd name="T8" fmla="*/ 1429 w 1429"/>
                <a:gd name="T9" fmla="*/ 1017 h 1104"/>
                <a:gd name="T10" fmla="*/ 1341 w 1429"/>
                <a:gd name="T11" fmla="*/ 1104 h 1104"/>
                <a:gd name="T12" fmla="*/ 88 w 1429"/>
                <a:gd name="T13" fmla="*/ 1104 h 1104"/>
                <a:gd name="T14" fmla="*/ 0 w 1429"/>
                <a:gd name="T15" fmla="*/ 1017 h 1104"/>
                <a:gd name="T16" fmla="*/ 0 w 1429"/>
                <a:gd name="T17" fmla="*/ 572 h 1104"/>
                <a:gd name="T18" fmla="*/ 577 w 1429"/>
                <a:gd name="T19" fmla="*/ 572 h 1104"/>
                <a:gd name="T20" fmla="*/ 577 w 1429"/>
                <a:gd name="T21" fmla="*/ 611 h 1104"/>
                <a:gd name="T22" fmla="*/ 665 w 1429"/>
                <a:gd name="T23" fmla="*/ 698 h 1104"/>
                <a:gd name="T24" fmla="*/ 786 w 1429"/>
                <a:gd name="T25" fmla="*/ 698 h 1104"/>
                <a:gd name="T26" fmla="*/ 874 w 1429"/>
                <a:gd name="T27" fmla="*/ 611 h 1104"/>
                <a:gd name="T28" fmla="*/ 1341 w 1429"/>
                <a:gd name="T29" fmla="*/ 214 h 1104"/>
                <a:gd name="T30" fmla="*/ 1429 w 1429"/>
                <a:gd name="T31" fmla="*/ 297 h 1104"/>
                <a:gd name="T32" fmla="*/ 1429 w 1429"/>
                <a:gd name="T33" fmla="*/ 528 h 1104"/>
                <a:gd name="T34" fmla="*/ 874 w 1429"/>
                <a:gd name="T35" fmla="*/ 528 h 1104"/>
                <a:gd name="T36" fmla="*/ 874 w 1429"/>
                <a:gd name="T37" fmla="*/ 489 h 1104"/>
                <a:gd name="T38" fmla="*/ 786 w 1429"/>
                <a:gd name="T39" fmla="*/ 407 h 1104"/>
                <a:gd name="T40" fmla="*/ 665 w 1429"/>
                <a:gd name="T41" fmla="*/ 407 h 1104"/>
                <a:gd name="T42" fmla="*/ 577 w 1429"/>
                <a:gd name="T43" fmla="*/ 489 h 1104"/>
                <a:gd name="T44" fmla="*/ 577 w 1429"/>
                <a:gd name="T45" fmla="*/ 528 h 1104"/>
                <a:gd name="T46" fmla="*/ 0 w 1429"/>
                <a:gd name="T47" fmla="*/ 528 h 1104"/>
                <a:gd name="T48" fmla="*/ 0 w 1429"/>
                <a:gd name="T49" fmla="*/ 297 h 1104"/>
                <a:gd name="T50" fmla="*/ 88 w 1429"/>
                <a:gd name="T51" fmla="*/ 214 h 1104"/>
                <a:gd name="T52" fmla="*/ 258 w 1429"/>
                <a:gd name="T53" fmla="*/ 214 h 1104"/>
                <a:gd name="T54" fmla="*/ 258 w 1429"/>
                <a:gd name="T55" fmla="*/ 104 h 1104"/>
                <a:gd name="T56" fmla="*/ 384 w 1429"/>
                <a:gd name="T57" fmla="*/ 0 h 1104"/>
                <a:gd name="T58" fmla="*/ 1039 w 1429"/>
                <a:gd name="T59" fmla="*/ 0 h 1104"/>
                <a:gd name="T60" fmla="*/ 1165 w 1429"/>
                <a:gd name="T61" fmla="*/ 104 h 1104"/>
                <a:gd name="T62" fmla="*/ 1165 w 1429"/>
                <a:gd name="T63" fmla="*/ 214 h 1104"/>
                <a:gd name="T64" fmla="*/ 1341 w 1429"/>
                <a:gd name="T65" fmla="*/ 214 h 1104"/>
                <a:gd name="T66" fmla="*/ 1082 w 1429"/>
                <a:gd name="T67" fmla="*/ 214 h 1104"/>
                <a:gd name="T68" fmla="*/ 1082 w 1429"/>
                <a:gd name="T69" fmla="*/ 214 h 1104"/>
                <a:gd name="T70" fmla="*/ 1082 w 1429"/>
                <a:gd name="T71" fmla="*/ 104 h 1104"/>
                <a:gd name="T72" fmla="*/ 1039 w 1429"/>
                <a:gd name="T73" fmla="*/ 77 h 1104"/>
                <a:gd name="T74" fmla="*/ 384 w 1429"/>
                <a:gd name="T75" fmla="*/ 77 h 1104"/>
                <a:gd name="T76" fmla="*/ 335 w 1429"/>
                <a:gd name="T77" fmla="*/ 104 h 1104"/>
                <a:gd name="T78" fmla="*/ 335 w 1429"/>
                <a:gd name="T79" fmla="*/ 214 h 1104"/>
                <a:gd name="T80" fmla="*/ 1082 w 1429"/>
                <a:gd name="T81" fmla="*/ 214 h 1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429" h="1104">
                  <a:moveTo>
                    <a:pt x="874" y="611"/>
                  </a:moveTo>
                  <a:cubicBezTo>
                    <a:pt x="874" y="611"/>
                    <a:pt x="874" y="611"/>
                    <a:pt x="874" y="611"/>
                  </a:cubicBezTo>
                  <a:cubicBezTo>
                    <a:pt x="874" y="572"/>
                    <a:pt x="874" y="572"/>
                    <a:pt x="874" y="572"/>
                  </a:cubicBezTo>
                  <a:cubicBezTo>
                    <a:pt x="874" y="572"/>
                    <a:pt x="874" y="572"/>
                    <a:pt x="1429" y="572"/>
                  </a:cubicBezTo>
                  <a:cubicBezTo>
                    <a:pt x="1429" y="572"/>
                    <a:pt x="1429" y="572"/>
                    <a:pt x="1429" y="1017"/>
                  </a:cubicBezTo>
                  <a:cubicBezTo>
                    <a:pt x="1429" y="1066"/>
                    <a:pt x="1390" y="1104"/>
                    <a:pt x="1341" y="1104"/>
                  </a:cubicBezTo>
                  <a:cubicBezTo>
                    <a:pt x="1341" y="1104"/>
                    <a:pt x="1341" y="1104"/>
                    <a:pt x="88" y="1104"/>
                  </a:cubicBezTo>
                  <a:cubicBezTo>
                    <a:pt x="44" y="1104"/>
                    <a:pt x="0" y="1066"/>
                    <a:pt x="0" y="1017"/>
                  </a:cubicBezTo>
                  <a:cubicBezTo>
                    <a:pt x="0" y="1017"/>
                    <a:pt x="0" y="1017"/>
                    <a:pt x="0" y="572"/>
                  </a:cubicBezTo>
                  <a:cubicBezTo>
                    <a:pt x="0" y="572"/>
                    <a:pt x="0" y="572"/>
                    <a:pt x="577" y="572"/>
                  </a:cubicBezTo>
                  <a:cubicBezTo>
                    <a:pt x="577" y="572"/>
                    <a:pt x="577" y="572"/>
                    <a:pt x="577" y="611"/>
                  </a:cubicBezTo>
                  <a:cubicBezTo>
                    <a:pt x="577" y="660"/>
                    <a:pt x="615" y="698"/>
                    <a:pt x="665" y="698"/>
                  </a:cubicBezTo>
                  <a:cubicBezTo>
                    <a:pt x="665" y="698"/>
                    <a:pt x="665" y="698"/>
                    <a:pt x="786" y="698"/>
                  </a:cubicBezTo>
                  <a:cubicBezTo>
                    <a:pt x="835" y="698"/>
                    <a:pt x="874" y="660"/>
                    <a:pt x="874" y="611"/>
                  </a:cubicBezTo>
                  <a:close/>
                  <a:moveTo>
                    <a:pt x="1341" y="214"/>
                  </a:moveTo>
                  <a:cubicBezTo>
                    <a:pt x="1390" y="214"/>
                    <a:pt x="1429" y="253"/>
                    <a:pt x="1429" y="297"/>
                  </a:cubicBezTo>
                  <a:cubicBezTo>
                    <a:pt x="1429" y="297"/>
                    <a:pt x="1429" y="297"/>
                    <a:pt x="1429" y="528"/>
                  </a:cubicBezTo>
                  <a:cubicBezTo>
                    <a:pt x="1429" y="528"/>
                    <a:pt x="1429" y="528"/>
                    <a:pt x="874" y="528"/>
                  </a:cubicBezTo>
                  <a:cubicBezTo>
                    <a:pt x="874" y="528"/>
                    <a:pt x="874" y="528"/>
                    <a:pt x="874" y="489"/>
                  </a:cubicBezTo>
                  <a:cubicBezTo>
                    <a:pt x="874" y="445"/>
                    <a:pt x="835" y="407"/>
                    <a:pt x="786" y="407"/>
                  </a:cubicBezTo>
                  <a:cubicBezTo>
                    <a:pt x="786" y="407"/>
                    <a:pt x="786" y="407"/>
                    <a:pt x="665" y="407"/>
                  </a:cubicBezTo>
                  <a:cubicBezTo>
                    <a:pt x="615" y="407"/>
                    <a:pt x="577" y="445"/>
                    <a:pt x="577" y="489"/>
                  </a:cubicBezTo>
                  <a:cubicBezTo>
                    <a:pt x="577" y="489"/>
                    <a:pt x="577" y="489"/>
                    <a:pt x="577" y="528"/>
                  </a:cubicBezTo>
                  <a:cubicBezTo>
                    <a:pt x="577" y="528"/>
                    <a:pt x="577" y="528"/>
                    <a:pt x="0" y="528"/>
                  </a:cubicBezTo>
                  <a:cubicBezTo>
                    <a:pt x="0" y="528"/>
                    <a:pt x="0" y="528"/>
                    <a:pt x="0" y="297"/>
                  </a:cubicBezTo>
                  <a:cubicBezTo>
                    <a:pt x="0" y="253"/>
                    <a:pt x="44" y="214"/>
                    <a:pt x="88" y="214"/>
                  </a:cubicBezTo>
                  <a:cubicBezTo>
                    <a:pt x="88" y="214"/>
                    <a:pt x="88" y="214"/>
                    <a:pt x="258" y="214"/>
                  </a:cubicBezTo>
                  <a:cubicBezTo>
                    <a:pt x="258" y="214"/>
                    <a:pt x="258" y="214"/>
                    <a:pt x="258" y="104"/>
                  </a:cubicBezTo>
                  <a:cubicBezTo>
                    <a:pt x="258" y="44"/>
                    <a:pt x="313" y="0"/>
                    <a:pt x="384" y="0"/>
                  </a:cubicBezTo>
                  <a:cubicBezTo>
                    <a:pt x="384" y="0"/>
                    <a:pt x="384" y="0"/>
                    <a:pt x="1039" y="0"/>
                  </a:cubicBezTo>
                  <a:cubicBezTo>
                    <a:pt x="1110" y="0"/>
                    <a:pt x="1165" y="44"/>
                    <a:pt x="1165" y="104"/>
                  </a:cubicBezTo>
                  <a:cubicBezTo>
                    <a:pt x="1165" y="104"/>
                    <a:pt x="1165" y="104"/>
                    <a:pt x="1165" y="214"/>
                  </a:cubicBezTo>
                  <a:cubicBezTo>
                    <a:pt x="1165" y="214"/>
                    <a:pt x="1165" y="214"/>
                    <a:pt x="1341" y="214"/>
                  </a:cubicBezTo>
                  <a:close/>
                  <a:moveTo>
                    <a:pt x="1082" y="214"/>
                  </a:moveTo>
                  <a:cubicBezTo>
                    <a:pt x="1082" y="214"/>
                    <a:pt x="1082" y="214"/>
                    <a:pt x="1082" y="214"/>
                  </a:cubicBezTo>
                  <a:cubicBezTo>
                    <a:pt x="1082" y="104"/>
                    <a:pt x="1082" y="104"/>
                    <a:pt x="1082" y="104"/>
                  </a:cubicBezTo>
                  <a:cubicBezTo>
                    <a:pt x="1082" y="93"/>
                    <a:pt x="1066" y="77"/>
                    <a:pt x="1039" y="77"/>
                  </a:cubicBezTo>
                  <a:cubicBezTo>
                    <a:pt x="1039" y="77"/>
                    <a:pt x="1039" y="77"/>
                    <a:pt x="384" y="77"/>
                  </a:cubicBezTo>
                  <a:cubicBezTo>
                    <a:pt x="352" y="77"/>
                    <a:pt x="335" y="93"/>
                    <a:pt x="335" y="104"/>
                  </a:cubicBezTo>
                  <a:cubicBezTo>
                    <a:pt x="335" y="104"/>
                    <a:pt x="335" y="104"/>
                    <a:pt x="335" y="214"/>
                  </a:cubicBezTo>
                  <a:cubicBezTo>
                    <a:pt x="335" y="214"/>
                    <a:pt x="335" y="214"/>
                    <a:pt x="1082" y="214"/>
                  </a:cubicBezTo>
                  <a:close/>
                </a:path>
              </a:pathLst>
            </a:custGeom>
            <a:solidFill>
              <a:schemeClr val="accent4"/>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10" name="Right Arrow 9"/>
            <p:cNvSpPr/>
            <p:nvPr/>
          </p:nvSpPr>
          <p:spPr bwMode="auto">
            <a:xfrm>
              <a:off x="5804678" y="5447189"/>
              <a:ext cx="501086" cy="397095"/>
            </a:xfrm>
            <a:prstGeom prst="rightArrow">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800" dirty="0">
                <a:gradFill>
                  <a:gsLst>
                    <a:gs pos="0">
                      <a:srgbClr val="FFFFFF"/>
                    </a:gs>
                    <a:gs pos="100000">
                      <a:srgbClr val="FFFFFF"/>
                    </a:gs>
                  </a:gsLst>
                  <a:lin ang="5400000" scaled="0"/>
                </a:gradFill>
              </a:endParaRPr>
            </a:p>
          </p:txBody>
        </p:sp>
      </p:grpSp>
      <p:grpSp>
        <p:nvGrpSpPr>
          <p:cNvPr id="17" name="Group 16"/>
          <p:cNvGrpSpPr/>
          <p:nvPr/>
        </p:nvGrpSpPr>
        <p:grpSpPr>
          <a:xfrm>
            <a:off x="4951412" y="1690578"/>
            <a:ext cx="6117081" cy="999461"/>
            <a:chOff x="4951412" y="1690578"/>
            <a:chExt cx="6117081" cy="999461"/>
          </a:xfrm>
        </p:grpSpPr>
        <p:sp>
          <p:nvSpPr>
            <p:cNvPr id="4" name="Rectangle 3"/>
            <p:cNvSpPr/>
            <p:nvPr/>
          </p:nvSpPr>
          <p:spPr bwMode="auto">
            <a:xfrm>
              <a:off x="4951412" y="1690578"/>
              <a:ext cx="2286000" cy="99946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800" dirty="0">
                  <a:gradFill>
                    <a:gsLst>
                      <a:gs pos="0">
                        <a:srgbClr val="FFFFFF"/>
                      </a:gs>
                      <a:gs pos="100000">
                        <a:srgbClr val="FFFFFF"/>
                      </a:gs>
                    </a:gsLst>
                    <a:lin ang="5400000" scaled="0"/>
                  </a:gradFill>
                </a:rPr>
                <a:t>Controller</a:t>
              </a:r>
            </a:p>
          </p:txBody>
        </p:sp>
        <p:sp>
          <p:nvSpPr>
            <p:cNvPr id="11" name="Content Placeholder 2"/>
            <p:cNvSpPr txBox="1">
              <a:spLocks/>
            </p:cNvSpPr>
            <p:nvPr/>
          </p:nvSpPr>
          <p:spPr>
            <a:xfrm>
              <a:off x="7761767" y="1690579"/>
              <a:ext cx="3306726" cy="999460"/>
            </a:xfrm>
            <a:prstGeom prst="rect">
              <a:avLst/>
            </a:prstGeom>
          </p:spPr>
          <p:txBody>
            <a:bodyPr vert="horz" wrap="square" lIns="0" tIns="0" rIns="0" bIns="0" rtlCol="0">
              <a:noAutofit/>
            </a:bodyP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685864">
                <a:spcBef>
                  <a:spcPts val="1200"/>
                </a:spcBef>
                <a:buNone/>
              </a:pPr>
              <a:r>
                <a:rPr lang="en-US" sz="2400" dirty="0">
                  <a:solidFill>
                    <a:schemeClr val="accent2"/>
                  </a:solidFill>
                </a:rPr>
                <a:t>Controller</a:t>
              </a:r>
            </a:p>
            <a:p>
              <a:pPr marL="0" lvl="1" indent="0" defTabSz="685864">
                <a:spcBef>
                  <a:spcPts val="600"/>
                </a:spcBef>
                <a:buNone/>
              </a:pPr>
              <a:r>
                <a:rPr lang="en-US" sz="2000" dirty="0"/>
                <a:t>Retrieves Model</a:t>
              </a:r>
            </a:p>
            <a:p>
              <a:pPr marL="0" lvl="1" indent="0" defTabSz="685864">
                <a:spcBef>
                  <a:spcPts val="600"/>
                </a:spcBef>
                <a:buNone/>
              </a:pPr>
              <a:r>
                <a:rPr lang="en-US" sz="2000" dirty="0"/>
                <a:t>“Does Stuff”</a:t>
              </a:r>
            </a:p>
          </p:txBody>
        </p:sp>
      </p:grpSp>
      <p:grpSp>
        <p:nvGrpSpPr>
          <p:cNvPr id="19" name="Group 18"/>
          <p:cNvGrpSpPr/>
          <p:nvPr/>
        </p:nvGrpSpPr>
        <p:grpSpPr>
          <a:xfrm>
            <a:off x="4951412" y="3963196"/>
            <a:ext cx="6117081" cy="1006547"/>
            <a:chOff x="4951412" y="3963196"/>
            <a:chExt cx="6117081" cy="1006547"/>
          </a:xfrm>
        </p:grpSpPr>
        <p:sp>
          <p:nvSpPr>
            <p:cNvPr id="5" name="Rectangle 4"/>
            <p:cNvSpPr/>
            <p:nvPr/>
          </p:nvSpPr>
          <p:spPr bwMode="auto">
            <a:xfrm>
              <a:off x="4951412" y="3970283"/>
              <a:ext cx="2286000" cy="99946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800" dirty="0" smtClean="0">
                  <a:gradFill>
                    <a:gsLst>
                      <a:gs pos="0">
                        <a:srgbClr val="FFFFFF"/>
                      </a:gs>
                      <a:gs pos="100000">
                        <a:srgbClr val="FFFFFF"/>
                      </a:gs>
                    </a:gsLst>
                    <a:lin ang="5400000" scaled="0"/>
                  </a:gradFill>
                </a:rPr>
                <a:t>View</a:t>
              </a:r>
              <a:endParaRPr lang="en-US" sz="2800" dirty="0">
                <a:gradFill>
                  <a:gsLst>
                    <a:gs pos="0">
                      <a:srgbClr val="FFFFFF"/>
                    </a:gs>
                    <a:gs pos="100000">
                      <a:srgbClr val="FFFFFF"/>
                    </a:gs>
                  </a:gsLst>
                  <a:lin ang="5400000" scaled="0"/>
                </a:gradFill>
              </a:endParaRPr>
            </a:p>
          </p:txBody>
        </p:sp>
        <p:sp>
          <p:nvSpPr>
            <p:cNvPr id="12" name="Content Placeholder 2"/>
            <p:cNvSpPr txBox="1">
              <a:spLocks/>
            </p:cNvSpPr>
            <p:nvPr/>
          </p:nvSpPr>
          <p:spPr>
            <a:xfrm>
              <a:off x="7761767" y="3963196"/>
              <a:ext cx="3306726" cy="999460"/>
            </a:xfrm>
            <a:prstGeom prst="rect">
              <a:avLst/>
            </a:prstGeom>
          </p:spPr>
          <p:txBody>
            <a:bodyPr vert="horz" wrap="square" lIns="0" tIns="0" rIns="0" bIns="0" rtlCol="0">
              <a:noAutofit/>
            </a:bodyP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685864">
                <a:spcBef>
                  <a:spcPts val="1200"/>
                </a:spcBef>
                <a:buNone/>
              </a:pPr>
              <a:r>
                <a:rPr lang="en-US" sz="2400" dirty="0">
                  <a:solidFill>
                    <a:schemeClr val="accent2"/>
                  </a:solidFill>
                </a:rPr>
                <a:t>View</a:t>
              </a:r>
            </a:p>
            <a:p>
              <a:pPr marL="0" lvl="1" indent="0" defTabSz="685864">
                <a:spcBef>
                  <a:spcPts val="600"/>
                </a:spcBef>
                <a:buNone/>
              </a:pPr>
              <a:r>
                <a:rPr lang="en-US" sz="2000" dirty="0"/>
                <a:t>Visually represents</a:t>
              </a:r>
            </a:p>
            <a:p>
              <a:pPr marL="0" lvl="1" indent="0" defTabSz="685864">
                <a:spcBef>
                  <a:spcPts val="600"/>
                </a:spcBef>
                <a:buNone/>
              </a:pPr>
              <a:r>
                <a:rPr lang="en-US" sz="2000" dirty="0"/>
                <a:t>the model</a:t>
              </a:r>
            </a:p>
          </p:txBody>
        </p:sp>
      </p:grpSp>
      <p:sp>
        <p:nvSpPr>
          <p:cNvPr id="13" name="Right Arrow 12"/>
          <p:cNvSpPr/>
          <p:nvPr/>
        </p:nvSpPr>
        <p:spPr bwMode="auto">
          <a:xfrm>
            <a:off x="1945943" y="1690579"/>
            <a:ext cx="2286000" cy="999459"/>
          </a:xfrm>
          <a:prstGeom prst="rightArrow">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800" dirty="0">
                <a:gradFill>
                  <a:gsLst>
                    <a:gs pos="0">
                      <a:srgbClr val="FFFFFF"/>
                    </a:gs>
                    <a:gs pos="100000">
                      <a:srgbClr val="FFFFFF"/>
                    </a:gs>
                  </a:gsLst>
                  <a:lin ang="5400000" scaled="0"/>
                </a:gradFill>
              </a:rPr>
              <a:t>Request</a:t>
            </a:r>
          </a:p>
        </p:txBody>
      </p:sp>
      <p:grpSp>
        <p:nvGrpSpPr>
          <p:cNvPr id="21" name="Group 20"/>
          <p:cNvGrpSpPr/>
          <p:nvPr/>
        </p:nvGrpSpPr>
        <p:grpSpPr>
          <a:xfrm>
            <a:off x="1945943" y="3470400"/>
            <a:ext cx="2286000" cy="1492255"/>
            <a:chOff x="1945943" y="3470400"/>
            <a:chExt cx="2286000" cy="1492255"/>
          </a:xfrm>
        </p:grpSpPr>
        <p:sp>
          <p:nvSpPr>
            <p:cNvPr id="14" name="Left Arrow 13"/>
            <p:cNvSpPr/>
            <p:nvPr/>
          </p:nvSpPr>
          <p:spPr bwMode="auto">
            <a:xfrm>
              <a:off x="1945943" y="3963196"/>
              <a:ext cx="2286000" cy="999459"/>
            </a:xfrm>
            <a:prstGeom prst="leftArrow">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800" dirty="0">
                  <a:gradFill>
                    <a:gsLst>
                      <a:gs pos="0">
                        <a:srgbClr val="FFFFFF"/>
                      </a:gs>
                      <a:gs pos="100000">
                        <a:srgbClr val="FFFFFF"/>
                      </a:gs>
                    </a:gsLst>
                    <a:lin ang="5400000" scaled="0"/>
                  </a:gradFill>
                </a:rPr>
                <a:t>Response</a:t>
              </a:r>
            </a:p>
          </p:txBody>
        </p:sp>
        <p:graphicFrame>
          <p:nvGraphicFramePr>
            <p:cNvPr id="15" name="Chart 14"/>
            <p:cNvGraphicFramePr/>
            <p:nvPr>
              <p:extLst>
                <p:ext uri="{D42A27DB-BD31-4B8C-83A1-F6EECF244321}">
                  <p14:modId xmlns:p14="http://schemas.microsoft.com/office/powerpoint/2010/main" val="3104142826"/>
                </p:ext>
              </p:extLst>
            </p:nvPr>
          </p:nvGraphicFramePr>
          <p:xfrm>
            <a:off x="2531061" y="3470400"/>
            <a:ext cx="1115765" cy="999765"/>
          </p:xfrm>
          <a:graphic>
            <a:graphicData uri="http://schemas.openxmlformats.org/drawingml/2006/chart">
              <c:chart xmlns:c="http://schemas.openxmlformats.org/drawingml/2006/chart" xmlns:r="http://schemas.openxmlformats.org/officeDocument/2006/relationships" r:id="rId4"/>
            </a:graphicData>
          </a:graphic>
        </p:graphicFrame>
      </p:grpSp>
    </p:spTree>
    <p:extLst>
      <p:ext uri="{BB962C8B-B14F-4D97-AF65-F5344CB8AC3E}">
        <p14:creationId xmlns:p14="http://schemas.microsoft.com/office/powerpoint/2010/main" val="33211282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wipe(up)">
                                      <p:cBhvr>
                                        <p:cTn id="17" dur="500"/>
                                        <p:tgtEl>
                                          <p:spTgt spid="1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500"/>
                                        <p:tgtEl>
                                          <p:spTgt spid="19"/>
                                        </p:tgtEl>
                                      </p:cBhvr>
                                    </p:animEffect>
                                  </p:childTnLst>
                                </p:cTn>
                              </p:par>
                              <p:par>
                                <p:cTn id="23" presetID="10" presetClass="entr" presetSubtype="0" fill="hold" nodeType="with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fade">
                                      <p:cBhvr>
                                        <p:cTn id="25" dur="500"/>
                                        <p:tgtEl>
                                          <p:spTgt spid="2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500"/>
                                        <p:tgtEl>
                                          <p:spTgt spid="9"/>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21"/>
                                        </p:tgtEl>
                                        <p:attrNameLst>
                                          <p:attrName>style.visibility</p:attrName>
                                        </p:attrNameLst>
                                      </p:cBhvr>
                                      <p:to>
                                        <p:strVal val="visible"/>
                                      </p:to>
                                    </p:set>
                                    <p:animEffect transition="in" filter="fade">
                                      <p:cBhvr>
                                        <p:cTn id="33"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 grpId="0">
        <p:bldAsOne/>
      </p:bldGraphic>
      <p:bldP spid="13"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extLst>
              <p:ext uri="{D42A27DB-BD31-4B8C-83A1-F6EECF244321}">
                <p14:modId xmlns:p14="http://schemas.microsoft.com/office/powerpoint/2010/main" val="894135921"/>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59544"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0" y="0"/>
                        <a:ext cx="158750" cy="158750"/>
                      </a:xfrm>
                      <a:prstGeom prst="rect">
                        <a:avLst/>
                      </a:prstGeom>
                    </p:spPr>
                  </p:pic>
                </p:oleObj>
              </mc:Fallback>
            </mc:AlternateContent>
          </a:graphicData>
        </a:graphic>
      </p:graphicFrame>
      <p:sp>
        <p:nvSpPr>
          <p:cNvPr id="6" name="Title 5"/>
          <p:cNvSpPr>
            <a:spLocks noGrp="1"/>
          </p:cNvSpPr>
          <p:nvPr>
            <p:ph type="ctrTitle"/>
          </p:nvPr>
        </p:nvSpPr>
        <p:spPr/>
        <p:txBody>
          <a:bodyPr/>
          <a:lstStyle/>
          <a:p>
            <a:r>
              <a:rPr lang="en-US" dirty="0" smtClean="0"/>
              <a:t>Building Web Sites</a:t>
            </a:r>
            <a:br>
              <a:rPr lang="en-US" dirty="0" smtClean="0"/>
            </a:br>
            <a:r>
              <a:rPr lang="en-US" dirty="0" smtClean="0"/>
              <a:t>Using ASP.NET 4.5</a:t>
            </a:r>
            <a:endParaRPr lang="en-US" dirty="0"/>
          </a:p>
        </p:txBody>
      </p:sp>
      <p:sp>
        <p:nvSpPr>
          <p:cNvPr id="7" name="Text Placeholder 6"/>
          <p:cNvSpPr>
            <a:spLocks noGrp="1"/>
          </p:cNvSpPr>
          <p:nvPr>
            <p:ph type="body" sz="quarter" idx="11"/>
          </p:nvPr>
        </p:nvSpPr>
        <p:spPr/>
        <p:txBody>
          <a:bodyPr/>
          <a:lstStyle/>
          <a:p>
            <a:r>
              <a:rPr lang="en-US" dirty="0" smtClean="0"/>
              <a:t>Name</a:t>
            </a:r>
          </a:p>
          <a:p>
            <a:r>
              <a:rPr lang="en-US" dirty="0" smtClean="0"/>
              <a:t>Title</a:t>
            </a:r>
          </a:p>
          <a:p>
            <a:r>
              <a:rPr lang="en-US" dirty="0" smtClean="0"/>
              <a:t>Microsoft Corporation</a:t>
            </a:r>
            <a:endParaRPr lang="en-US" dirty="0"/>
          </a:p>
        </p:txBody>
      </p:sp>
    </p:spTree>
    <p:extLst>
      <p:ext uri="{BB962C8B-B14F-4D97-AF65-F5344CB8AC3E}">
        <p14:creationId xmlns:p14="http://schemas.microsoft.com/office/powerpoint/2010/main" val="574643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2031470" y="1418094"/>
            <a:ext cx="8125884" cy="548640"/>
            <a:chOff x="2031470" y="1418094"/>
            <a:chExt cx="8125884" cy="548640"/>
          </a:xfrm>
        </p:grpSpPr>
        <p:sp>
          <p:nvSpPr>
            <p:cNvPr id="6" name="Rectangle 5"/>
            <p:cNvSpPr/>
            <p:nvPr/>
          </p:nvSpPr>
          <p:spPr>
            <a:xfrm>
              <a:off x="4956787" y="1418094"/>
              <a:ext cx="5200567" cy="548640"/>
            </a:xfrm>
            <a:prstGeom prst="rect">
              <a:avLst/>
            </a:prstGeom>
            <a:solidFill>
              <a:schemeClr val="tx2">
                <a:lumMod val="20000"/>
                <a:lumOff val="80000"/>
                <a:alpha val="90000"/>
              </a:schemeClr>
            </a:solidFill>
            <a:ln>
              <a:noFill/>
            </a:ln>
          </p:spPr>
          <p:style>
            <a:lnRef idx="2">
              <a:schemeClr val="accent3">
                <a:alpha val="90000"/>
                <a:tint val="40000"/>
                <a:hueOff val="0"/>
                <a:satOff val="0"/>
                <a:lumOff val="0"/>
                <a:alphaOff val="0"/>
              </a:schemeClr>
            </a:lnRef>
            <a:fillRef idx="1">
              <a:schemeClr val="accent3">
                <a:alpha val="90000"/>
                <a:tint val="40000"/>
                <a:hueOff val="0"/>
                <a:satOff val="0"/>
                <a:lumOff val="0"/>
                <a:alphaOff val="0"/>
              </a:schemeClr>
            </a:fillRef>
            <a:effectRef idx="0">
              <a:schemeClr val="accent3">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91440" tIns="48133" rIns="72898" bIns="48133" numCol="1" spcCol="1270" anchor="ctr" anchorCtr="0">
              <a:noAutofit/>
            </a:bodyPr>
            <a:lstStyle/>
            <a:p>
              <a:pPr marL="0" lvl="1" defTabSz="577850">
                <a:lnSpc>
                  <a:spcPct val="90000"/>
                </a:lnSpc>
                <a:spcBef>
                  <a:spcPct val="0"/>
                </a:spcBef>
                <a:spcAft>
                  <a:spcPct val="15000"/>
                </a:spcAft>
              </a:pPr>
              <a:r>
                <a:rPr lang="en-US" sz="1400" dirty="0">
                  <a:gradFill>
                    <a:gsLst>
                      <a:gs pos="0">
                        <a:srgbClr val="595959"/>
                      </a:gs>
                      <a:gs pos="86000">
                        <a:srgbClr val="595959"/>
                      </a:gs>
                    </a:gsLst>
                    <a:lin ang="5400000" scaled="0"/>
                  </a:gradFill>
                </a:rPr>
                <a:t>registering &amp; injecting controller factories</a:t>
              </a:r>
            </a:p>
            <a:p>
              <a:pPr marL="0" lvl="1" defTabSz="577850">
                <a:lnSpc>
                  <a:spcPct val="90000"/>
                </a:lnSpc>
                <a:spcBef>
                  <a:spcPct val="0"/>
                </a:spcBef>
                <a:spcAft>
                  <a:spcPct val="15000"/>
                </a:spcAft>
              </a:pPr>
              <a:r>
                <a:rPr lang="en-US" sz="1400" dirty="0">
                  <a:gradFill>
                    <a:gsLst>
                      <a:gs pos="0">
                        <a:srgbClr val="595959"/>
                      </a:gs>
                      <a:gs pos="86000">
                        <a:srgbClr val="595959"/>
                      </a:gs>
                    </a:gsLst>
                    <a:lin ang="5400000" scaled="0"/>
                  </a:gradFill>
                </a:rPr>
                <a:t>injecting controllers</a:t>
              </a:r>
            </a:p>
          </p:txBody>
        </p:sp>
        <p:sp>
          <p:nvSpPr>
            <p:cNvPr id="7" name="Rectangle 6"/>
            <p:cNvSpPr/>
            <p:nvPr/>
          </p:nvSpPr>
          <p:spPr>
            <a:xfrm>
              <a:off x="2031470" y="1418094"/>
              <a:ext cx="2925318" cy="548640"/>
            </a:xfrm>
            <a:prstGeom prst="rect">
              <a:avLst/>
            </a:prstGeom>
            <a:solidFill>
              <a:schemeClr val="accent2"/>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82550" tIns="55880" rIns="82550" bIns="55880" numCol="1" spcCol="1270" anchor="ctr" anchorCtr="0">
              <a:noAutofit/>
            </a:bodyPr>
            <a:lstStyle/>
            <a:p>
              <a:pPr algn="ctr" defTabSz="622300">
                <a:lnSpc>
                  <a:spcPct val="90000"/>
                </a:lnSpc>
                <a:spcBef>
                  <a:spcPct val="0"/>
                </a:spcBef>
                <a:spcAft>
                  <a:spcPct val="35000"/>
                </a:spcAft>
              </a:pPr>
              <a:r>
                <a:rPr lang="en-US" sz="1400">
                  <a:latin typeface="Consolas" pitchFamily="49" charset="0"/>
                  <a:cs typeface="Consolas" pitchFamily="49" charset="0"/>
                </a:rPr>
                <a:t>Controllers</a:t>
              </a:r>
            </a:p>
          </p:txBody>
        </p:sp>
      </p:grpSp>
      <p:grpSp>
        <p:nvGrpSpPr>
          <p:cNvPr id="5" name="Group 4"/>
          <p:cNvGrpSpPr/>
          <p:nvPr/>
        </p:nvGrpSpPr>
        <p:grpSpPr>
          <a:xfrm>
            <a:off x="2031470" y="2130390"/>
            <a:ext cx="8125884" cy="548640"/>
            <a:chOff x="2031470" y="2130390"/>
            <a:chExt cx="8125884" cy="548640"/>
          </a:xfrm>
        </p:grpSpPr>
        <p:sp>
          <p:nvSpPr>
            <p:cNvPr id="8" name="Rectangle 7"/>
            <p:cNvSpPr/>
            <p:nvPr/>
          </p:nvSpPr>
          <p:spPr>
            <a:xfrm>
              <a:off x="4956787" y="2130390"/>
              <a:ext cx="5200567" cy="548640"/>
            </a:xfrm>
            <a:prstGeom prst="rect">
              <a:avLst/>
            </a:prstGeom>
            <a:solidFill>
              <a:schemeClr val="tx2">
                <a:lumMod val="20000"/>
                <a:lumOff val="80000"/>
                <a:alpha val="90000"/>
              </a:schemeClr>
            </a:solidFill>
            <a:ln>
              <a:noFill/>
            </a:ln>
          </p:spPr>
          <p:style>
            <a:lnRef idx="2">
              <a:schemeClr val="accent3">
                <a:alpha val="90000"/>
                <a:tint val="40000"/>
                <a:hueOff val="0"/>
                <a:satOff val="0"/>
                <a:lumOff val="0"/>
                <a:alphaOff val="0"/>
              </a:schemeClr>
            </a:lnRef>
            <a:fillRef idx="1">
              <a:schemeClr val="accent3">
                <a:alpha val="90000"/>
                <a:tint val="40000"/>
                <a:hueOff val="0"/>
                <a:satOff val="0"/>
                <a:lumOff val="0"/>
                <a:alphaOff val="0"/>
              </a:schemeClr>
            </a:fillRef>
            <a:effectRef idx="0">
              <a:schemeClr val="accent3">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91440" tIns="48133" rIns="72898" bIns="48133" numCol="1" spcCol="1270" anchor="ctr" anchorCtr="0">
              <a:noAutofit/>
            </a:bodyPr>
            <a:lstStyle/>
            <a:p>
              <a:pPr marL="0" lvl="1" defTabSz="577850">
                <a:lnSpc>
                  <a:spcPct val="90000"/>
                </a:lnSpc>
                <a:spcBef>
                  <a:spcPct val="0"/>
                </a:spcBef>
                <a:spcAft>
                  <a:spcPct val="15000"/>
                </a:spcAft>
              </a:pPr>
              <a:r>
                <a:rPr lang="en-US" sz="1400">
                  <a:gradFill>
                    <a:gsLst>
                      <a:gs pos="0">
                        <a:srgbClr val="595959"/>
                      </a:gs>
                      <a:gs pos="86000">
                        <a:srgbClr val="595959"/>
                      </a:gs>
                    </a:gsLst>
                    <a:lin ang="5400000" scaled="0"/>
                  </a:gradFill>
                </a:rPr>
                <a:t>registering &amp; injecting view engines</a:t>
              </a:r>
            </a:p>
            <a:p>
              <a:pPr marL="0" lvl="1" defTabSz="577850">
                <a:lnSpc>
                  <a:spcPct val="90000"/>
                </a:lnSpc>
                <a:spcBef>
                  <a:spcPct val="0"/>
                </a:spcBef>
                <a:spcAft>
                  <a:spcPct val="15000"/>
                </a:spcAft>
              </a:pPr>
              <a:r>
                <a:rPr lang="en-US" sz="1400">
                  <a:gradFill>
                    <a:gsLst>
                      <a:gs pos="0">
                        <a:srgbClr val="595959"/>
                      </a:gs>
                      <a:gs pos="86000">
                        <a:srgbClr val="595959"/>
                      </a:gs>
                    </a:gsLst>
                    <a:lin ang="5400000" scaled="0"/>
                  </a:gradFill>
                </a:rPr>
                <a:t>injecting dependencies into view pages</a:t>
              </a:r>
            </a:p>
          </p:txBody>
        </p:sp>
        <p:sp>
          <p:nvSpPr>
            <p:cNvPr id="9" name="Rectangle 8"/>
            <p:cNvSpPr/>
            <p:nvPr/>
          </p:nvSpPr>
          <p:spPr>
            <a:xfrm>
              <a:off x="2031470" y="2130390"/>
              <a:ext cx="2925318" cy="548640"/>
            </a:xfrm>
            <a:prstGeom prst="rect">
              <a:avLst/>
            </a:prstGeom>
            <a:solidFill>
              <a:schemeClr val="accent2"/>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82550" tIns="55880" rIns="82550" bIns="55880" numCol="1" spcCol="1270" anchor="ctr" anchorCtr="0">
              <a:noAutofit/>
            </a:bodyPr>
            <a:lstStyle/>
            <a:p>
              <a:pPr algn="ctr" defTabSz="622300">
                <a:lnSpc>
                  <a:spcPct val="90000"/>
                </a:lnSpc>
                <a:spcBef>
                  <a:spcPct val="0"/>
                </a:spcBef>
                <a:spcAft>
                  <a:spcPct val="35000"/>
                </a:spcAft>
              </a:pPr>
              <a:r>
                <a:rPr lang="en-US" sz="1400">
                  <a:latin typeface="Consolas" pitchFamily="49" charset="0"/>
                  <a:cs typeface="Consolas" pitchFamily="49" charset="0"/>
                </a:rPr>
                <a:t>Views</a:t>
              </a:r>
            </a:p>
          </p:txBody>
        </p:sp>
      </p:grpSp>
      <p:grpSp>
        <p:nvGrpSpPr>
          <p:cNvPr id="20" name="Group 19"/>
          <p:cNvGrpSpPr/>
          <p:nvPr/>
        </p:nvGrpSpPr>
        <p:grpSpPr>
          <a:xfrm>
            <a:off x="2031470" y="2842686"/>
            <a:ext cx="8125884" cy="548640"/>
            <a:chOff x="2031470" y="2842686"/>
            <a:chExt cx="8125884" cy="548640"/>
          </a:xfrm>
        </p:grpSpPr>
        <p:sp>
          <p:nvSpPr>
            <p:cNvPr id="10" name="Rectangle 9"/>
            <p:cNvSpPr/>
            <p:nvPr/>
          </p:nvSpPr>
          <p:spPr>
            <a:xfrm>
              <a:off x="4956787" y="2842686"/>
              <a:ext cx="5200567" cy="548640"/>
            </a:xfrm>
            <a:prstGeom prst="rect">
              <a:avLst/>
            </a:prstGeom>
            <a:solidFill>
              <a:schemeClr val="tx2">
                <a:lumMod val="20000"/>
                <a:lumOff val="80000"/>
                <a:alpha val="90000"/>
              </a:schemeClr>
            </a:solidFill>
            <a:ln>
              <a:noFill/>
            </a:ln>
          </p:spPr>
          <p:style>
            <a:lnRef idx="2">
              <a:schemeClr val="accent3">
                <a:alpha val="90000"/>
                <a:tint val="40000"/>
                <a:hueOff val="0"/>
                <a:satOff val="0"/>
                <a:lumOff val="0"/>
                <a:alphaOff val="0"/>
              </a:schemeClr>
            </a:lnRef>
            <a:fillRef idx="1">
              <a:schemeClr val="accent3">
                <a:alpha val="90000"/>
                <a:tint val="40000"/>
                <a:hueOff val="0"/>
                <a:satOff val="0"/>
                <a:lumOff val="0"/>
                <a:alphaOff val="0"/>
              </a:schemeClr>
            </a:fillRef>
            <a:effectRef idx="0">
              <a:schemeClr val="accent3">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91440" tIns="48133" rIns="72898" bIns="48133" numCol="1" spcCol="1270" anchor="ctr" anchorCtr="0">
              <a:noAutofit/>
            </a:bodyPr>
            <a:lstStyle/>
            <a:p>
              <a:pPr marL="0" lvl="1" defTabSz="577850">
                <a:lnSpc>
                  <a:spcPct val="90000"/>
                </a:lnSpc>
                <a:spcBef>
                  <a:spcPct val="0"/>
                </a:spcBef>
                <a:spcAft>
                  <a:spcPct val="15000"/>
                </a:spcAft>
              </a:pPr>
              <a:r>
                <a:rPr lang="en-US" sz="1400">
                  <a:gradFill>
                    <a:gsLst>
                      <a:gs pos="0">
                        <a:srgbClr val="595959"/>
                      </a:gs>
                      <a:gs pos="86000">
                        <a:srgbClr val="595959"/>
                      </a:gs>
                    </a:gsLst>
                    <a:lin ang="5400000" scaled="0"/>
                  </a:gradFill>
                </a:rPr>
                <a:t>locating &amp; injecting filters</a:t>
              </a:r>
            </a:p>
          </p:txBody>
        </p:sp>
        <p:sp>
          <p:nvSpPr>
            <p:cNvPr id="11" name="Rectangle 10"/>
            <p:cNvSpPr/>
            <p:nvPr/>
          </p:nvSpPr>
          <p:spPr>
            <a:xfrm>
              <a:off x="2031470" y="2842686"/>
              <a:ext cx="2925318" cy="548640"/>
            </a:xfrm>
            <a:prstGeom prst="rect">
              <a:avLst/>
            </a:prstGeom>
            <a:solidFill>
              <a:schemeClr val="accent2"/>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82550" tIns="55880" rIns="82550" bIns="55880" numCol="1" spcCol="1270" anchor="ctr" anchorCtr="0">
              <a:noAutofit/>
            </a:bodyPr>
            <a:lstStyle/>
            <a:p>
              <a:pPr algn="ctr" defTabSz="622300">
                <a:lnSpc>
                  <a:spcPct val="90000"/>
                </a:lnSpc>
                <a:spcBef>
                  <a:spcPct val="0"/>
                </a:spcBef>
                <a:spcAft>
                  <a:spcPct val="35000"/>
                </a:spcAft>
              </a:pPr>
              <a:r>
                <a:rPr lang="en-US" sz="1400">
                  <a:latin typeface="Consolas" pitchFamily="49" charset="0"/>
                  <a:cs typeface="Consolas" pitchFamily="49" charset="0"/>
                </a:rPr>
                <a:t>Action Filters</a:t>
              </a:r>
            </a:p>
          </p:txBody>
        </p:sp>
      </p:grpSp>
      <p:grpSp>
        <p:nvGrpSpPr>
          <p:cNvPr id="21" name="Group 20"/>
          <p:cNvGrpSpPr/>
          <p:nvPr/>
        </p:nvGrpSpPr>
        <p:grpSpPr>
          <a:xfrm>
            <a:off x="2031470" y="3554982"/>
            <a:ext cx="8125884" cy="548640"/>
            <a:chOff x="2031470" y="3554982"/>
            <a:chExt cx="8125884" cy="548640"/>
          </a:xfrm>
        </p:grpSpPr>
        <p:sp>
          <p:nvSpPr>
            <p:cNvPr id="12" name="Rectangle 11"/>
            <p:cNvSpPr/>
            <p:nvPr/>
          </p:nvSpPr>
          <p:spPr>
            <a:xfrm>
              <a:off x="4956787" y="3554982"/>
              <a:ext cx="5200567" cy="548640"/>
            </a:xfrm>
            <a:prstGeom prst="rect">
              <a:avLst/>
            </a:prstGeom>
            <a:solidFill>
              <a:schemeClr val="tx2">
                <a:lumMod val="20000"/>
                <a:lumOff val="80000"/>
                <a:alpha val="90000"/>
              </a:schemeClr>
            </a:solidFill>
            <a:ln>
              <a:noFill/>
            </a:ln>
          </p:spPr>
          <p:style>
            <a:lnRef idx="2">
              <a:schemeClr val="accent3">
                <a:alpha val="90000"/>
                <a:tint val="40000"/>
                <a:hueOff val="0"/>
                <a:satOff val="0"/>
                <a:lumOff val="0"/>
                <a:alphaOff val="0"/>
              </a:schemeClr>
            </a:lnRef>
            <a:fillRef idx="1">
              <a:schemeClr val="accent3">
                <a:alpha val="90000"/>
                <a:tint val="40000"/>
                <a:hueOff val="0"/>
                <a:satOff val="0"/>
                <a:lumOff val="0"/>
                <a:alphaOff val="0"/>
              </a:schemeClr>
            </a:fillRef>
            <a:effectRef idx="0">
              <a:schemeClr val="accent3">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91440" tIns="48133" rIns="72898" bIns="48133" numCol="1" spcCol="1270" anchor="ctr" anchorCtr="0">
              <a:noAutofit/>
            </a:bodyPr>
            <a:lstStyle/>
            <a:p>
              <a:pPr marL="0" lvl="1" defTabSz="577850">
                <a:lnSpc>
                  <a:spcPct val="90000"/>
                </a:lnSpc>
                <a:spcBef>
                  <a:spcPct val="0"/>
                </a:spcBef>
                <a:spcAft>
                  <a:spcPct val="15000"/>
                </a:spcAft>
              </a:pPr>
              <a:r>
                <a:rPr lang="en-US" sz="1400">
                  <a:gradFill>
                    <a:gsLst>
                      <a:gs pos="0">
                        <a:srgbClr val="595959"/>
                      </a:gs>
                      <a:gs pos="86000">
                        <a:srgbClr val="595959"/>
                      </a:gs>
                    </a:gsLst>
                    <a:lin ang="5400000" scaled="0"/>
                  </a:gradFill>
                </a:rPr>
                <a:t>registering &amp; injecting</a:t>
              </a:r>
            </a:p>
          </p:txBody>
        </p:sp>
        <p:sp>
          <p:nvSpPr>
            <p:cNvPr id="13" name="Rectangle 12"/>
            <p:cNvSpPr/>
            <p:nvPr/>
          </p:nvSpPr>
          <p:spPr>
            <a:xfrm>
              <a:off x="2031470" y="3554982"/>
              <a:ext cx="2925318" cy="548640"/>
            </a:xfrm>
            <a:prstGeom prst="rect">
              <a:avLst/>
            </a:prstGeom>
            <a:solidFill>
              <a:schemeClr val="accent2"/>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82550" tIns="55880" rIns="82550" bIns="55880" numCol="1" spcCol="1270" anchor="ctr" anchorCtr="0">
              <a:noAutofit/>
            </a:bodyPr>
            <a:lstStyle/>
            <a:p>
              <a:pPr algn="ctr" defTabSz="622300">
                <a:lnSpc>
                  <a:spcPct val="90000"/>
                </a:lnSpc>
                <a:spcBef>
                  <a:spcPct val="0"/>
                </a:spcBef>
                <a:spcAft>
                  <a:spcPct val="35000"/>
                </a:spcAft>
              </a:pPr>
              <a:r>
                <a:rPr lang="en-US" sz="1400">
                  <a:latin typeface="Consolas" pitchFamily="49" charset="0"/>
                  <a:cs typeface="Consolas" pitchFamily="49" charset="0"/>
                </a:rPr>
                <a:t>Model Binders</a:t>
              </a:r>
            </a:p>
          </p:txBody>
        </p:sp>
      </p:grpSp>
      <p:grpSp>
        <p:nvGrpSpPr>
          <p:cNvPr id="22" name="Group 21"/>
          <p:cNvGrpSpPr/>
          <p:nvPr/>
        </p:nvGrpSpPr>
        <p:grpSpPr>
          <a:xfrm>
            <a:off x="2031470" y="4267278"/>
            <a:ext cx="8125884" cy="548640"/>
            <a:chOff x="2031470" y="4267278"/>
            <a:chExt cx="8125884" cy="548640"/>
          </a:xfrm>
        </p:grpSpPr>
        <p:sp>
          <p:nvSpPr>
            <p:cNvPr id="14" name="Rectangle 13"/>
            <p:cNvSpPr/>
            <p:nvPr/>
          </p:nvSpPr>
          <p:spPr>
            <a:xfrm>
              <a:off x="4956787" y="4267278"/>
              <a:ext cx="5200567" cy="548640"/>
            </a:xfrm>
            <a:prstGeom prst="rect">
              <a:avLst/>
            </a:prstGeom>
            <a:solidFill>
              <a:schemeClr val="tx2">
                <a:lumMod val="20000"/>
                <a:lumOff val="80000"/>
                <a:alpha val="90000"/>
              </a:schemeClr>
            </a:solidFill>
            <a:ln>
              <a:noFill/>
            </a:ln>
          </p:spPr>
          <p:style>
            <a:lnRef idx="2">
              <a:schemeClr val="accent3">
                <a:alpha val="90000"/>
                <a:tint val="40000"/>
                <a:hueOff val="0"/>
                <a:satOff val="0"/>
                <a:lumOff val="0"/>
                <a:alphaOff val="0"/>
              </a:schemeClr>
            </a:lnRef>
            <a:fillRef idx="1">
              <a:schemeClr val="accent3">
                <a:alpha val="90000"/>
                <a:tint val="40000"/>
                <a:hueOff val="0"/>
                <a:satOff val="0"/>
                <a:lumOff val="0"/>
                <a:alphaOff val="0"/>
              </a:schemeClr>
            </a:fillRef>
            <a:effectRef idx="0">
              <a:schemeClr val="accent3">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91440" tIns="48133" rIns="72898" bIns="48133" numCol="1" spcCol="1270" anchor="ctr" anchorCtr="0">
              <a:noAutofit/>
            </a:bodyPr>
            <a:lstStyle/>
            <a:p>
              <a:pPr marL="0" lvl="1" defTabSz="577850">
                <a:lnSpc>
                  <a:spcPct val="90000"/>
                </a:lnSpc>
                <a:spcBef>
                  <a:spcPct val="0"/>
                </a:spcBef>
                <a:spcAft>
                  <a:spcPct val="15000"/>
                </a:spcAft>
              </a:pPr>
              <a:r>
                <a:rPr lang="en-US" sz="1400">
                  <a:gradFill>
                    <a:gsLst>
                      <a:gs pos="0">
                        <a:srgbClr val="595959"/>
                      </a:gs>
                      <a:gs pos="86000">
                        <a:srgbClr val="595959"/>
                      </a:gs>
                    </a:gsLst>
                    <a:lin ang="5400000" scaled="0"/>
                  </a:gradFill>
                </a:rPr>
                <a:t>registering &amp; injecting</a:t>
              </a:r>
            </a:p>
          </p:txBody>
        </p:sp>
        <p:sp>
          <p:nvSpPr>
            <p:cNvPr id="15" name="Rectangle 14"/>
            <p:cNvSpPr/>
            <p:nvPr/>
          </p:nvSpPr>
          <p:spPr>
            <a:xfrm>
              <a:off x="2031470" y="4267278"/>
              <a:ext cx="2925318" cy="548640"/>
            </a:xfrm>
            <a:prstGeom prst="rect">
              <a:avLst/>
            </a:prstGeom>
            <a:solidFill>
              <a:schemeClr val="accent2"/>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82550" tIns="55880" rIns="82550" bIns="55880" numCol="1" spcCol="1270" anchor="ctr" anchorCtr="0">
              <a:noAutofit/>
            </a:bodyPr>
            <a:lstStyle/>
            <a:p>
              <a:pPr algn="ctr" defTabSz="622300">
                <a:lnSpc>
                  <a:spcPct val="90000"/>
                </a:lnSpc>
                <a:spcBef>
                  <a:spcPct val="0"/>
                </a:spcBef>
                <a:spcAft>
                  <a:spcPct val="35000"/>
                </a:spcAft>
              </a:pPr>
              <a:r>
                <a:rPr lang="en-US" sz="1400">
                  <a:latin typeface="Consolas" pitchFamily="49" charset="0"/>
                  <a:cs typeface="Consolas" pitchFamily="49" charset="0"/>
                </a:rPr>
                <a:t>Value Providers</a:t>
              </a:r>
            </a:p>
          </p:txBody>
        </p:sp>
      </p:grpSp>
      <p:grpSp>
        <p:nvGrpSpPr>
          <p:cNvPr id="23" name="Group 22"/>
          <p:cNvGrpSpPr/>
          <p:nvPr/>
        </p:nvGrpSpPr>
        <p:grpSpPr>
          <a:xfrm>
            <a:off x="2031470" y="4979574"/>
            <a:ext cx="8125884" cy="548640"/>
            <a:chOff x="2031470" y="4979574"/>
            <a:chExt cx="8125884" cy="548640"/>
          </a:xfrm>
        </p:grpSpPr>
        <p:sp>
          <p:nvSpPr>
            <p:cNvPr id="16" name="Rectangle 15"/>
            <p:cNvSpPr/>
            <p:nvPr/>
          </p:nvSpPr>
          <p:spPr>
            <a:xfrm>
              <a:off x="4956787" y="4979574"/>
              <a:ext cx="5200567" cy="548640"/>
            </a:xfrm>
            <a:prstGeom prst="rect">
              <a:avLst/>
            </a:prstGeom>
            <a:solidFill>
              <a:schemeClr val="tx2">
                <a:lumMod val="20000"/>
                <a:lumOff val="80000"/>
                <a:alpha val="90000"/>
              </a:schemeClr>
            </a:solidFill>
            <a:ln>
              <a:noFill/>
            </a:ln>
          </p:spPr>
          <p:style>
            <a:lnRef idx="2">
              <a:schemeClr val="accent3">
                <a:alpha val="90000"/>
                <a:tint val="40000"/>
                <a:hueOff val="0"/>
                <a:satOff val="0"/>
                <a:lumOff val="0"/>
                <a:alphaOff val="0"/>
              </a:schemeClr>
            </a:lnRef>
            <a:fillRef idx="1">
              <a:schemeClr val="accent3">
                <a:alpha val="90000"/>
                <a:tint val="40000"/>
                <a:hueOff val="0"/>
                <a:satOff val="0"/>
                <a:lumOff val="0"/>
                <a:alphaOff val="0"/>
              </a:schemeClr>
            </a:fillRef>
            <a:effectRef idx="0">
              <a:schemeClr val="accent3">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91440" tIns="48133" rIns="72898" bIns="48133" numCol="1" spcCol="1270" anchor="ctr" anchorCtr="0">
              <a:noAutofit/>
            </a:bodyPr>
            <a:lstStyle/>
            <a:p>
              <a:pPr marL="0" lvl="1" defTabSz="577850">
                <a:lnSpc>
                  <a:spcPct val="90000"/>
                </a:lnSpc>
                <a:spcBef>
                  <a:spcPct val="0"/>
                </a:spcBef>
                <a:spcAft>
                  <a:spcPct val="15000"/>
                </a:spcAft>
              </a:pPr>
              <a:r>
                <a:rPr lang="en-US" sz="1400">
                  <a:gradFill>
                    <a:gsLst>
                      <a:gs pos="0">
                        <a:srgbClr val="595959"/>
                      </a:gs>
                      <a:gs pos="86000">
                        <a:srgbClr val="595959"/>
                      </a:gs>
                    </a:gsLst>
                    <a:lin ang="5400000" scaled="0"/>
                  </a:gradFill>
                </a:rPr>
                <a:t>registering &amp; injecting</a:t>
              </a:r>
            </a:p>
          </p:txBody>
        </p:sp>
        <p:sp>
          <p:nvSpPr>
            <p:cNvPr id="17" name="Rectangle 16"/>
            <p:cNvSpPr/>
            <p:nvPr/>
          </p:nvSpPr>
          <p:spPr>
            <a:xfrm>
              <a:off x="2031470" y="4979574"/>
              <a:ext cx="2925318" cy="548640"/>
            </a:xfrm>
            <a:prstGeom prst="rect">
              <a:avLst/>
            </a:prstGeom>
            <a:solidFill>
              <a:schemeClr val="accent2"/>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82550" tIns="55880" rIns="82550" bIns="55880" numCol="1" spcCol="1270" anchor="ctr" anchorCtr="0">
              <a:noAutofit/>
            </a:bodyPr>
            <a:lstStyle/>
            <a:p>
              <a:pPr algn="ctr" defTabSz="622300">
                <a:lnSpc>
                  <a:spcPct val="90000"/>
                </a:lnSpc>
                <a:spcBef>
                  <a:spcPct val="0"/>
                </a:spcBef>
                <a:spcAft>
                  <a:spcPct val="35000"/>
                </a:spcAft>
              </a:pPr>
              <a:r>
                <a:rPr lang="en-US" sz="1400" dirty="0">
                  <a:latin typeface="Consolas" pitchFamily="49" charset="0"/>
                  <a:cs typeface="Consolas" pitchFamily="49" charset="0"/>
                </a:rPr>
                <a:t>Validation Providers</a:t>
              </a:r>
            </a:p>
          </p:txBody>
        </p:sp>
      </p:grpSp>
      <p:grpSp>
        <p:nvGrpSpPr>
          <p:cNvPr id="24" name="Group 23"/>
          <p:cNvGrpSpPr/>
          <p:nvPr/>
        </p:nvGrpSpPr>
        <p:grpSpPr>
          <a:xfrm>
            <a:off x="2031470" y="5691870"/>
            <a:ext cx="8125884" cy="548640"/>
            <a:chOff x="2031470" y="5691870"/>
            <a:chExt cx="8125884" cy="548640"/>
          </a:xfrm>
        </p:grpSpPr>
        <p:sp>
          <p:nvSpPr>
            <p:cNvPr id="18" name="Rectangle 17"/>
            <p:cNvSpPr/>
            <p:nvPr/>
          </p:nvSpPr>
          <p:spPr>
            <a:xfrm>
              <a:off x="4956787" y="5691870"/>
              <a:ext cx="5200567" cy="548640"/>
            </a:xfrm>
            <a:prstGeom prst="rect">
              <a:avLst/>
            </a:prstGeom>
            <a:solidFill>
              <a:schemeClr val="tx2">
                <a:lumMod val="20000"/>
                <a:lumOff val="80000"/>
                <a:alpha val="90000"/>
              </a:schemeClr>
            </a:solidFill>
            <a:ln>
              <a:noFill/>
            </a:ln>
          </p:spPr>
          <p:style>
            <a:lnRef idx="2">
              <a:schemeClr val="accent3">
                <a:alpha val="90000"/>
                <a:tint val="40000"/>
                <a:hueOff val="0"/>
                <a:satOff val="0"/>
                <a:lumOff val="0"/>
                <a:alphaOff val="0"/>
              </a:schemeClr>
            </a:lnRef>
            <a:fillRef idx="1">
              <a:schemeClr val="accent3">
                <a:alpha val="90000"/>
                <a:tint val="40000"/>
                <a:hueOff val="0"/>
                <a:satOff val="0"/>
                <a:lumOff val="0"/>
                <a:alphaOff val="0"/>
              </a:schemeClr>
            </a:fillRef>
            <a:effectRef idx="0">
              <a:schemeClr val="accent3">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91440" tIns="48133" rIns="72898" bIns="48133" numCol="1" spcCol="1270" anchor="ctr" anchorCtr="0">
              <a:noAutofit/>
            </a:bodyPr>
            <a:lstStyle/>
            <a:p>
              <a:pPr marL="0" lvl="1" defTabSz="577850">
                <a:lnSpc>
                  <a:spcPct val="90000"/>
                </a:lnSpc>
                <a:spcBef>
                  <a:spcPct val="0"/>
                </a:spcBef>
                <a:spcAft>
                  <a:spcPct val="15000"/>
                </a:spcAft>
              </a:pPr>
              <a:r>
                <a:rPr lang="en-US" sz="1400">
                  <a:gradFill>
                    <a:gsLst>
                      <a:gs pos="0">
                        <a:srgbClr val="595959"/>
                      </a:gs>
                      <a:gs pos="86000">
                        <a:srgbClr val="595959"/>
                      </a:gs>
                    </a:gsLst>
                    <a:lin ang="5400000" scaled="0"/>
                  </a:gradFill>
                </a:rPr>
                <a:t>registering &amp; injecting</a:t>
              </a:r>
            </a:p>
          </p:txBody>
        </p:sp>
        <p:sp>
          <p:nvSpPr>
            <p:cNvPr id="19" name="Rectangle 18"/>
            <p:cNvSpPr/>
            <p:nvPr/>
          </p:nvSpPr>
          <p:spPr>
            <a:xfrm>
              <a:off x="2031470" y="5691870"/>
              <a:ext cx="2925318" cy="548640"/>
            </a:xfrm>
            <a:prstGeom prst="rect">
              <a:avLst/>
            </a:prstGeom>
            <a:solidFill>
              <a:schemeClr val="accent2"/>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82550" tIns="55880" rIns="82550" bIns="55880" numCol="1" spcCol="1270" anchor="ctr" anchorCtr="0">
              <a:noAutofit/>
            </a:bodyPr>
            <a:lstStyle/>
            <a:p>
              <a:pPr algn="ctr" defTabSz="622300">
                <a:lnSpc>
                  <a:spcPct val="90000"/>
                </a:lnSpc>
                <a:spcBef>
                  <a:spcPct val="0"/>
                </a:spcBef>
                <a:spcAft>
                  <a:spcPct val="35000"/>
                </a:spcAft>
              </a:pPr>
              <a:r>
                <a:rPr lang="en-US" sz="1400">
                  <a:latin typeface="Consolas" pitchFamily="49" charset="0"/>
                  <a:cs typeface="Consolas" pitchFamily="49" charset="0"/>
                </a:rPr>
                <a:t>Model metadata Providers</a:t>
              </a:r>
            </a:p>
          </p:txBody>
        </p:sp>
      </p:grpSp>
      <p:sp>
        <p:nvSpPr>
          <p:cNvPr id="3" name="Title 2"/>
          <p:cNvSpPr>
            <a:spLocks noGrp="1"/>
          </p:cNvSpPr>
          <p:nvPr>
            <p:ph type="title"/>
          </p:nvPr>
        </p:nvSpPr>
        <p:spPr/>
        <p:txBody>
          <a:bodyPr/>
          <a:lstStyle/>
          <a:p>
            <a:r>
              <a:rPr lang="en-US" dirty="0" smtClean="0"/>
              <a:t>Supported Dependency Injection Points</a:t>
            </a:r>
            <a:endParaRPr lang="en-US" dirty="0"/>
          </a:p>
        </p:txBody>
      </p:sp>
    </p:spTree>
    <p:extLst>
      <p:ext uri="{BB962C8B-B14F-4D97-AF65-F5344CB8AC3E}">
        <p14:creationId xmlns:p14="http://schemas.microsoft.com/office/powerpoint/2010/main" val="20782325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500"/>
                                        <p:tgtEl>
                                          <p:spTgt spid="2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500"/>
                                        <p:tgtEl>
                                          <p:spTgt spid="2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500"/>
                                        <p:tgtEl>
                                          <p:spTgt spid="2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3"/>
                                        </p:tgtEl>
                                        <p:attrNameLst>
                                          <p:attrName>style.visibility</p:attrName>
                                        </p:attrNameLst>
                                      </p:cBhvr>
                                      <p:to>
                                        <p:strVal val="visible"/>
                                      </p:to>
                                    </p:set>
                                    <p:animEffect transition="in" filter="fade">
                                      <p:cBhvr>
                                        <p:cTn id="32" dur="500"/>
                                        <p:tgtEl>
                                          <p:spTgt spid="2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fade">
                                      <p:cBhvr>
                                        <p:cTn id="3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ASP.NET MVC Fundamentals</a:t>
            </a:r>
            <a:endParaRPr lang="en-US" dirty="0"/>
          </a:p>
        </p:txBody>
      </p:sp>
      <p:sp>
        <p:nvSpPr>
          <p:cNvPr id="2" name="Subtitle 1"/>
          <p:cNvSpPr>
            <a:spLocks noGrp="1"/>
          </p:cNvSpPr>
          <p:nvPr>
            <p:ph type="subTitle" idx="1"/>
          </p:nvPr>
        </p:nvSpPr>
        <p:spPr/>
        <p:txBody>
          <a:bodyPr/>
          <a:lstStyle/>
          <a:p>
            <a:endParaRPr lang="en-US"/>
          </a:p>
        </p:txBody>
      </p:sp>
      <p:sp>
        <p:nvSpPr>
          <p:cNvPr id="5" name="Text Placeholder 4"/>
          <p:cNvSpPr>
            <a:spLocks noGrp="1"/>
          </p:cNvSpPr>
          <p:nvPr>
            <p:ph type="body" sz="quarter" idx="10"/>
          </p:nvPr>
        </p:nvSpPr>
        <p:spPr/>
        <p:txBody>
          <a:bodyPr/>
          <a:lstStyle/>
          <a:p>
            <a:r>
              <a:rPr lang="en-US" dirty="0" smtClean="0"/>
              <a:t>demo</a:t>
            </a:r>
            <a:endParaRPr lang="en-US" dirty="0"/>
          </a:p>
        </p:txBody>
      </p:sp>
    </p:spTree>
    <p:extLst>
      <p:ext uri="{BB962C8B-B14F-4D97-AF65-F5344CB8AC3E}">
        <p14:creationId xmlns:p14="http://schemas.microsoft.com/office/powerpoint/2010/main" val="414941942"/>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ext uri="{D42A27DB-BD31-4B8C-83A1-F6EECF244321}">
                <p14:modId xmlns:p14="http://schemas.microsoft.com/office/powerpoint/2010/main" val="512376107"/>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71713"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0" y="0"/>
                        <a:ext cx="158750" cy="158750"/>
                      </a:xfrm>
                      <a:prstGeom prst="rect">
                        <a:avLst/>
                      </a:prstGeom>
                    </p:spPr>
                  </p:pic>
                </p:oleObj>
              </mc:Fallback>
            </mc:AlternateContent>
          </a:graphicData>
        </a:graphic>
      </p:graphicFrame>
      <p:sp>
        <p:nvSpPr>
          <p:cNvPr id="8" name="Text Placeholder 7"/>
          <p:cNvSpPr>
            <a:spLocks noGrp="1"/>
          </p:cNvSpPr>
          <p:nvPr>
            <p:ph type="body" sz="quarter" idx="10"/>
          </p:nvPr>
        </p:nvSpPr>
        <p:spPr/>
        <p:txBody>
          <a:bodyPr/>
          <a:lstStyle/>
          <a:p>
            <a:r>
              <a:rPr lang="en-US" dirty="0" smtClean="0"/>
              <a:t>Web API</a:t>
            </a:r>
            <a:endParaRPr lang="en-US" dirty="0"/>
          </a:p>
        </p:txBody>
      </p:sp>
      <p:sp>
        <p:nvSpPr>
          <p:cNvPr id="6" name="Freeform 73"/>
          <p:cNvSpPr>
            <a:spLocks noEditPoints="1"/>
          </p:cNvSpPr>
          <p:nvPr/>
        </p:nvSpPr>
        <p:spPr bwMode="black">
          <a:xfrm>
            <a:off x="-417550" y="3978186"/>
            <a:ext cx="3936002" cy="3799685"/>
          </a:xfrm>
          <a:custGeom>
            <a:avLst/>
            <a:gdLst>
              <a:gd name="T0" fmla="*/ 1799 w 2278"/>
              <a:gd name="T1" fmla="*/ 879 h 2201"/>
              <a:gd name="T2" fmla="*/ 1711 w 2278"/>
              <a:gd name="T3" fmla="*/ 335 h 2201"/>
              <a:gd name="T4" fmla="*/ 1363 w 2278"/>
              <a:gd name="T5" fmla="*/ 315 h 2201"/>
              <a:gd name="T6" fmla="*/ 1068 w 2278"/>
              <a:gd name="T7" fmla="*/ 0 h 2201"/>
              <a:gd name="T8" fmla="*/ 810 w 2278"/>
              <a:gd name="T9" fmla="*/ 412 h 2201"/>
              <a:gd name="T10" fmla="*/ 408 w 2278"/>
              <a:gd name="T11" fmla="*/ 325 h 2201"/>
              <a:gd name="T12" fmla="*/ 246 w 2278"/>
              <a:gd name="T13" fmla="*/ 841 h 2201"/>
              <a:gd name="T14" fmla="*/ 0 w 2278"/>
              <a:gd name="T15" fmla="*/ 1138 h 2201"/>
              <a:gd name="T16" fmla="*/ 338 w 2278"/>
              <a:gd name="T17" fmla="*/ 1396 h 2201"/>
              <a:gd name="T18" fmla="*/ 166 w 2278"/>
              <a:gd name="T19" fmla="*/ 1885 h 2201"/>
              <a:gd name="T20" fmla="*/ 769 w 2278"/>
              <a:gd name="T21" fmla="*/ 1966 h 2201"/>
              <a:gd name="T22" fmla="*/ 1053 w 2278"/>
              <a:gd name="T23" fmla="*/ 2200 h 2201"/>
              <a:gd name="T24" fmla="*/ 1081 w 2278"/>
              <a:gd name="T25" fmla="*/ 2201 h 2201"/>
              <a:gd name="T26" fmla="*/ 1184 w 2278"/>
              <a:gd name="T27" fmla="*/ 1949 h 2201"/>
              <a:gd name="T28" fmla="*/ 1666 w 2278"/>
              <a:gd name="T29" fmla="*/ 1872 h 2201"/>
              <a:gd name="T30" fmla="*/ 1874 w 2278"/>
              <a:gd name="T31" fmla="*/ 1743 h 2201"/>
              <a:gd name="T32" fmla="*/ 2060 w 2278"/>
              <a:gd name="T33" fmla="*/ 1273 h 2201"/>
              <a:gd name="T34" fmla="*/ 1940 w 2278"/>
              <a:gd name="T35" fmla="*/ 1369 h 2201"/>
              <a:gd name="T36" fmla="*/ 1385 w 2278"/>
              <a:gd name="T37" fmla="*/ 1279 h 2201"/>
              <a:gd name="T38" fmla="*/ 1837 w 2278"/>
              <a:gd name="T39" fmla="*/ 1733 h 2201"/>
              <a:gd name="T40" fmla="*/ 1302 w 2278"/>
              <a:gd name="T41" fmla="*/ 1393 h 2201"/>
              <a:gd name="T42" fmla="*/ 1433 w 2278"/>
              <a:gd name="T43" fmla="*/ 1759 h 2201"/>
              <a:gd name="T44" fmla="*/ 1193 w 2278"/>
              <a:gd name="T45" fmla="*/ 1461 h 2201"/>
              <a:gd name="T46" fmla="*/ 1156 w 2278"/>
              <a:gd name="T47" fmla="*/ 1924 h 2201"/>
              <a:gd name="T48" fmla="*/ 1053 w 2278"/>
              <a:gd name="T49" fmla="*/ 1484 h 2201"/>
              <a:gd name="T50" fmla="*/ 878 w 2278"/>
              <a:gd name="T51" fmla="*/ 1857 h 2201"/>
              <a:gd name="T52" fmla="*/ 804 w 2278"/>
              <a:gd name="T53" fmla="*/ 1753 h 2201"/>
              <a:gd name="T54" fmla="*/ 438 w 2278"/>
              <a:gd name="T55" fmla="*/ 1789 h 2201"/>
              <a:gd name="T56" fmla="*/ 369 w 2278"/>
              <a:gd name="T57" fmla="*/ 1741 h 2201"/>
              <a:gd name="T58" fmla="*/ 551 w 2278"/>
              <a:gd name="T59" fmla="*/ 1362 h 2201"/>
              <a:gd name="T60" fmla="*/ 447 w 2278"/>
              <a:gd name="T61" fmla="*/ 1287 h 2201"/>
              <a:gd name="T62" fmla="*/ 723 w 2278"/>
              <a:gd name="T63" fmla="*/ 1153 h 2201"/>
              <a:gd name="T64" fmla="*/ 253 w 2278"/>
              <a:gd name="T65" fmla="*/ 1023 h 2201"/>
              <a:gd name="T66" fmla="*/ 745 w 2278"/>
              <a:gd name="T67" fmla="*/ 1014 h 2201"/>
              <a:gd name="T68" fmla="*/ 386 w 2278"/>
              <a:gd name="T69" fmla="*/ 736 h 2201"/>
              <a:gd name="T70" fmla="*/ 813 w 2278"/>
              <a:gd name="T71" fmla="*/ 904 h 2201"/>
              <a:gd name="T72" fmla="*/ 701 w 2278"/>
              <a:gd name="T73" fmla="*/ 530 h 2201"/>
              <a:gd name="T74" fmla="*/ 944 w 2278"/>
              <a:gd name="T75" fmla="*/ 815 h 2201"/>
              <a:gd name="T76" fmla="*/ 996 w 2278"/>
              <a:gd name="T77" fmla="*/ 287 h 2201"/>
              <a:gd name="T78" fmla="*/ 1083 w 2278"/>
              <a:gd name="T79" fmla="*/ 792 h 2201"/>
              <a:gd name="T80" fmla="*/ 1253 w 2278"/>
              <a:gd name="T81" fmla="*/ 424 h 2201"/>
              <a:gd name="T82" fmla="*/ 1331 w 2278"/>
              <a:gd name="T83" fmla="*/ 529 h 2201"/>
              <a:gd name="T84" fmla="*/ 1558 w 2278"/>
              <a:gd name="T85" fmla="*/ 488 h 2201"/>
              <a:gd name="T86" fmla="*/ 1618 w 2278"/>
              <a:gd name="T87" fmla="*/ 610 h 2201"/>
              <a:gd name="T88" fmla="*/ 1586 w 2278"/>
              <a:gd name="T89" fmla="*/ 914 h 2201"/>
              <a:gd name="T90" fmla="*/ 1690 w 2278"/>
              <a:gd name="T91" fmla="*/ 989 h 2201"/>
              <a:gd name="T92" fmla="*/ 1414 w 2278"/>
              <a:gd name="T93" fmla="*/ 1123 h 2201"/>
              <a:gd name="T94" fmla="*/ 2028 w 2278"/>
              <a:gd name="T95" fmla="*/ 1253 h 2201"/>
              <a:gd name="T96" fmla="*/ 1292 w 2278"/>
              <a:gd name="T97" fmla="*/ 936 h 2201"/>
              <a:gd name="T98" fmla="*/ 1083 w 2278"/>
              <a:gd name="T99" fmla="*/ 837 h 2201"/>
              <a:gd name="T100" fmla="*/ 945 w 2278"/>
              <a:gd name="T101" fmla="*/ 863 h 2201"/>
              <a:gd name="T102" fmla="*/ 787 w 2278"/>
              <a:gd name="T103" fmla="*/ 1031 h 2201"/>
              <a:gd name="T104" fmla="*/ 787 w 2278"/>
              <a:gd name="T105" fmla="*/ 1245 h 2201"/>
              <a:gd name="T106" fmla="*/ 945 w 2278"/>
              <a:gd name="T107" fmla="*/ 1412 h 2201"/>
              <a:gd name="T108" fmla="*/ 1083 w 2278"/>
              <a:gd name="T109" fmla="*/ 1439 h 2201"/>
              <a:gd name="T110" fmla="*/ 1292 w 2278"/>
              <a:gd name="T111" fmla="*/ 1340 h 2201"/>
              <a:gd name="T112" fmla="*/ 1370 w 2278"/>
              <a:gd name="T113" fmla="*/ 1138 h 2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278" h="2201">
                <a:moveTo>
                  <a:pt x="2125" y="983"/>
                </a:moveTo>
                <a:cubicBezTo>
                  <a:pt x="2074" y="983"/>
                  <a:pt x="2030" y="1007"/>
                  <a:pt x="2002" y="1045"/>
                </a:cubicBezTo>
                <a:cubicBezTo>
                  <a:pt x="1787" y="929"/>
                  <a:pt x="1787" y="929"/>
                  <a:pt x="1787" y="929"/>
                </a:cubicBezTo>
                <a:cubicBezTo>
                  <a:pt x="1795" y="914"/>
                  <a:pt x="1799" y="897"/>
                  <a:pt x="1799" y="879"/>
                </a:cubicBezTo>
                <a:cubicBezTo>
                  <a:pt x="1799" y="828"/>
                  <a:pt x="1764" y="785"/>
                  <a:pt x="1715" y="773"/>
                </a:cubicBezTo>
                <a:cubicBezTo>
                  <a:pt x="1729" y="640"/>
                  <a:pt x="1729" y="640"/>
                  <a:pt x="1729" y="640"/>
                </a:cubicBezTo>
                <a:cubicBezTo>
                  <a:pt x="1805" y="630"/>
                  <a:pt x="1863" y="566"/>
                  <a:pt x="1863" y="488"/>
                </a:cubicBezTo>
                <a:cubicBezTo>
                  <a:pt x="1863" y="404"/>
                  <a:pt x="1795" y="335"/>
                  <a:pt x="1711" y="335"/>
                </a:cubicBezTo>
                <a:cubicBezTo>
                  <a:pt x="1645" y="335"/>
                  <a:pt x="1589" y="377"/>
                  <a:pt x="1567" y="435"/>
                </a:cubicBezTo>
                <a:cubicBezTo>
                  <a:pt x="1472" y="427"/>
                  <a:pt x="1472" y="427"/>
                  <a:pt x="1472" y="427"/>
                </a:cubicBezTo>
                <a:cubicBezTo>
                  <a:pt x="1472" y="426"/>
                  <a:pt x="1472" y="425"/>
                  <a:pt x="1472" y="424"/>
                </a:cubicBezTo>
                <a:cubicBezTo>
                  <a:pt x="1472" y="364"/>
                  <a:pt x="1423" y="315"/>
                  <a:pt x="1363" y="315"/>
                </a:cubicBezTo>
                <a:cubicBezTo>
                  <a:pt x="1334" y="315"/>
                  <a:pt x="1309" y="326"/>
                  <a:pt x="1289" y="343"/>
                </a:cubicBezTo>
                <a:cubicBezTo>
                  <a:pt x="1187" y="250"/>
                  <a:pt x="1187" y="250"/>
                  <a:pt x="1187" y="250"/>
                </a:cubicBezTo>
                <a:cubicBezTo>
                  <a:pt x="1208" y="223"/>
                  <a:pt x="1221" y="190"/>
                  <a:pt x="1221" y="153"/>
                </a:cubicBezTo>
                <a:cubicBezTo>
                  <a:pt x="1221" y="69"/>
                  <a:pt x="1153" y="0"/>
                  <a:pt x="1068" y="0"/>
                </a:cubicBezTo>
                <a:cubicBezTo>
                  <a:pt x="984" y="0"/>
                  <a:pt x="916" y="69"/>
                  <a:pt x="916" y="153"/>
                </a:cubicBezTo>
                <a:cubicBezTo>
                  <a:pt x="916" y="197"/>
                  <a:pt x="935" y="237"/>
                  <a:pt x="965" y="265"/>
                </a:cubicBezTo>
                <a:cubicBezTo>
                  <a:pt x="856" y="422"/>
                  <a:pt x="856" y="422"/>
                  <a:pt x="856" y="422"/>
                </a:cubicBezTo>
                <a:cubicBezTo>
                  <a:pt x="842" y="416"/>
                  <a:pt x="827" y="412"/>
                  <a:pt x="810" y="412"/>
                </a:cubicBezTo>
                <a:cubicBezTo>
                  <a:pt x="760" y="412"/>
                  <a:pt x="717" y="446"/>
                  <a:pt x="705" y="493"/>
                </a:cubicBezTo>
                <a:cubicBezTo>
                  <a:pt x="561" y="480"/>
                  <a:pt x="561" y="480"/>
                  <a:pt x="561" y="480"/>
                </a:cubicBezTo>
                <a:cubicBezTo>
                  <a:pt x="561" y="480"/>
                  <a:pt x="561" y="479"/>
                  <a:pt x="561" y="478"/>
                </a:cubicBezTo>
                <a:cubicBezTo>
                  <a:pt x="561" y="394"/>
                  <a:pt x="493" y="325"/>
                  <a:pt x="408" y="325"/>
                </a:cubicBezTo>
                <a:cubicBezTo>
                  <a:pt x="324" y="325"/>
                  <a:pt x="256" y="394"/>
                  <a:pt x="256" y="478"/>
                </a:cubicBezTo>
                <a:cubicBezTo>
                  <a:pt x="256" y="546"/>
                  <a:pt x="300" y="603"/>
                  <a:pt x="362" y="623"/>
                </a:cubicBezTo>
                <a:cubicBezTo>
                  <a:pt x="348" y="732"/>
                  <a:pt x="348" y="732"/>
                  <a:pt x="348" y="732"/>
                </a:cubicBezTo>
                <a:cubicBezTo>
                  <a:pt x="291" y="736"/>
                  <a:pt x="246" y="783"/>
                  <a:pt x="246" y="841"/>
                </a:cubicBezTo>
                <a:cubicBezTo>
                  <a:pt x="246" y="873"/>
                  <a:pt x="259" y="901"/>
                  <a:pt x="281" y="921"/>
                </a:cubicBezTo>
                <a:cubicBezTo>
                  <a:pt x="221" y="1002"/>
                  <a:pt x="221" y="1002"/>
                  <a:pt x="221" y="1002"/>
                </a:cubicBezTo>
                <a:cubicBezTo>
                  <a:pt x="201" y="991"/>
                  <a:pt x="177" y="985"/>
                  <a:pt x="153" y="985"/>
                </a:cubicBezTo>
                <a:cubicBezTo>
                  <a:pt x="68" y="985"/>
                  <a:pt x="0" y="1054"/>
                  <a:pt x="0" y="1138"/>
                </a:cubicBezTo>
                <a:cubicBezTo>
                  <a:pt x="0" y="1222"/>
                  <a:pt x="68" y="1291"/>
                  <a:pt x="153" y="1291"/>
                </a:cubicBezTo>
                <a:cubicBezTo>
                  <a:pt x="190" y="1291"/>
                  <a:pt x="225" y="1277"/>
                  <a:pt x="251" y="1254"/>
                </a:cubicBezTo>
                <a:cubicBezTo>
                  <a:pt x="354" y="1339"/>
                  <a:pt x="354" y="1339"/>
                  <a:pt x="354" y="1339"/>
                </a:cubicBezTo>
                <a:cubicBezTo>
                  <a:pt x="344" y="1356"/>
                  <a:pt x="338" y="1375"/>
                  <a:pt x="338" y="1396"/>
                </a:cubicBezTo>
                <a:cubicBezTo>
                  <a:pt x="338" y="1436"/>
                  <a:pt x="359" y="1471"/>
                  <a:pt x="392" y="1490"/>
                </a:cubicBezTo>
                <a:cubicBezTo>
                  <a:pt x="332" y="1733"/>
                  <a:pt x="332" y="1733"/>
                  <a:pt x="332" y="1733"/>
                </a:cubicBezTo>
                <a:cubicBezTo>
                  <a:pt x="328" y="1732"/>
                  <a:pt x="323" y="1732"/>
                  <a:pt x="319" y="1732"/>
                </a:cubicBezTo>
                <a:cubicBezTo>
                  <a:pt x="235" y="1732"/>
                  <a:pt x="166" y="1800"/>
                  <a:pt x="166" y="1885"/>
                </a:cubicBezTo>
                <a:cubicBezTo>
                  <a:pt x="166" y="1969"/>
                  <a:pt x="235" y="2038"/>
                  <a:pt x="319" y="2038"/>
                </a:cubicBezTo>
                <a:cubicBezTo>
                  <a:pt x="399" y="2038"/>
                  <a:pt x="464" y="1977"/>
                  <a:pt x="471" y="1899"/>
                </a:cubicBezTo>
                <a:cubicBezTo>
                  <a:pt x="664" y="1884"/>
                  <a:pt x="664" y="1884"/>
                  <a:pt x="664" y="1884"/>
                </a:cubicBezTo>
                <a:cubicBezTo>
                  <a:pt x="676" y="1931"/>
                  <a:pt x="718" y="1966"/>
                  <a:pt x="769" y="1966"/>
                </a:cubicBezTo>
                <a:cubicBezTo>
                  <a:pt x="802" y="1966"/>
                  <a:pt x="832" y="1951"/>
                  <a:pt x="852" y="1928"/>
                </a:cubicBezTo>
                <a:cubicBezTo>
                  <a:pt x="931" y="1982"/>
                  <a:pt x="931" y="1982"/>
                  <a:pt x="931" y="1982"/>
                </a:cubicBezTo>
                <a:cubicBezTo>
                  <a:pt x="921" y="2002"/>
                  <a:pt x="916" y="2024"/>
                  <a:pt x="916" y="2049"/>
                </a:cubicBezTo>
                <a:cubicBezTo>
                  <a:pt x="916" y="2128"/>
                  <a:pt x="976" y="2193"/>
                  <a:pt x="1053" y="2200"/>
                </a:cubicBezTo>
                <a:cubicBezTo>
                  <a:pt x="1053" y="2201"/>
                  <a:pt x="1053" y="2201"/>
                  <a:pt x="1053" y="2201"/>
                </a:cubicBezTo>
                <a:cubicBezTo>
                  <a:pt x="1056" y="2201"/>
                  <a:pt x="1056" y="2201"/>
                  <a:pt x="1056" y="2201"/>
                </a:cubicBezTo>
                <a:cubicBezTo>
                  <a:pt x="1060" y="2201"/>
                  <a:pt x="1064" y="2201"/>
                  <a:pt x="1068" y="2201"/>
                </a:cubicBezTo>
                <a:cubicBezTo>
                  <a:pt x="1073" y="2201"/>
                  <a:pt x="1077" y="2201"/>
                  <a:pt x="1081" y="2201"/>
                </a:cubicBezTo>
                <a:cubicBezTo>
                  <a:pt x="1083" y="2201"/>
                  <a:pt x="1083" y="2201"/>
                  <a:pt x="1083" y="2201"/>
                </a:cubicBezTo>
                <a:cubicBezTo>
                  <a:pt x="1083" y="2201"/>
                  <a:pt x="1083" y="2201"/>
                  <a:pt x="1083" y="2201"/>
                </a:cubicBezTo>
                <a:cubicBezTo>
                  <a:pt x="1161" y="2193"/>
                  <a:pt x="1221" y="2128"/>
                  <a:pt x="1221" y="2049"/>
                </a:cubicBezTo>
                <a:cubicBezTo>
                  <a:pt x="1221" y="2011"/>
                  <a:pt x="1207" y="1976"/>
                  <a:pt x="1184" y="1949"/>
                </a:cubicBezTo>
                <a:cubicBezTo>
                  <a:pt x="1268" y="1853"/>
                  <a:pt x="1268" y="1853"/>
                  <a:pt x="1268" y="1853"/>
                </a:cubicBezTo>
                <a:cubicBezTo>
                  <a:pt x="1285" y="1863"/>
                  <a:pt x="1304" y="1869"/>
                  <a:pt x="1324" y="1869"/>
                </a:cubicBezTo>
                <a:cubicBezTo>
                  <a:pt x="1364" y="1869"/>
                  <a:pt x="1399" y="1847"/>
                  <a:pt x="1418" y="1815"/>
                </a:cubicBezTo>
                <a:cubicBezTo>
                  <a:pt x="1666" y="1872"/>
                  <a:pt x="1666" y="1872"/>
                  <a:pt x="1666" y="1872"/>
                </a:cubicBezTo>
                <a:cubicBezTo>
                  <a:pt x="1665" y="1876"/>
                  <a:pt x="1665" y="1880"/>
                  <a:pt x="1665" y="1885"/>
                </a:cubicBezTo>
                <a:cubicBezTo>
                  <a:pt x="1665" y="1969"/>
                  <a:pt x="1734" y="2038"/>
                  <a:pt x="1818" y="2038"/>
                </a:cubicBezTo>
                <a:cubicBezTo>
                  <a:pt x="1902" y="2038"/>
                  <a:pt x="1971" y="1969"/>
                  <a:pt x="1971" y="1885"/>
                </a:cubicBezTo>
                <a:cubicBezTo>
                  <a:pt x="1971" y="1820"/>
                  <a:pt x="1931" y="1765"/>
                  <a:pt x="1874" y="1743"/>
                </a:cubicBezTo>
                <a:cubicBezTo>
                  <a:pt x="1893" y="1572"/>
                  <a:pt x="1893" y="1572"/>
                  <a:pt x="1893" y="1572"/>
                </a:cubicBezTo>
                <a:cubicBezTo>
                  <a:pt x="1949" y="1567"/>
                  <a:pt x="1994" y="1520"/>
                  <a:pt x="1994" y="1463"/>
                </a:cubicBezTo>
                <a:cubicBezTo>
                  <a:pt x="1994" y="1436"/>
                  <a:pt x="1984" y="1412"/>
                  <a:pt x="1969" y="1393"/>
                </a:cubicBezTo>
                <a:cubicBezTo>
                  <a:pt x="2060" y="1273"/>
                  <a:pt x="2060" y="1273"/>
                  <a:pt x="2060" y="1273"/>
                </a:cubicBezTo>
                <a:cubicBezTo>
                  <a:pt x="2080" y="1283"/>
                  <a:pt x="2102" y="1288"/>
                  <a:pt x="2125" y="1288"/>
                </a:cubicBezTo>
                <a:cubicBezTo>
                  <a:pt x="2209" y="1288"/>
                  <a:pt x="2278" y="1220"/>
                  <a:pt x="2278" y="1135"/>
                </a:cubicBezTo>
                <a:cubicBezTo>
                  <a:pt x="2278" y="1051"/>
                  <a:pt x="2209" y="983"/>
                  <a:pt x="2125" y="983"/>
                </a:cubicBezTo>
                <a:close/>
                <a:moveTo>
                  <a:pt x="1940" y="1369"/>
                </a:moveTo>
                <a:cubicBezTo>
                  <a:pt x="1924" y="1359"/>
                  <a:pt x="1905" y="1353"/>
                  <a:pt x="1884" y="1353"/>
                </a:cubicBezTo>
                <a:cubicBezTo>
                  <a:pt x="1838" y="1353"/>
                  <a:pt x="1798" y="1383"/>
                  <a:pt x="1782" y="1424"/>
                </a:cubicBezTo>
                <a:cubicBezTo>
                  <a:pt x="1392" y="1262"/>
                  <a:pt x="1392" y="1262"/>
                  <a:pt x="1392" y="1262"/>
                </a:cubicBezTo>
                <a:cubicBezTo>
                  <a:pt x="1390" y="1268"/>
                  <a:pt x="1387" y="1273"/>
                  <a:pt x="1385" y="1279"/>
                </a:cubicBezTo>
                <a:cubicBezTo>
                  <a:pt x="1777" y="1441"/>
                  <a:pt x="1777" y="1441"/>
                  <a:pt x="1777" y="1441"/>
                </a:cubicBezTo>
                <a:cubicBezTo>
                  <a:pt x="1776" y="1448"/>
                  <a:pt x="1775" y="1455"/>
                  <a:pt x="1775" y="1463"/>
                </a:cubicBezTo>
                <a:cubicBezTo>
                  <a:pt x="1775" y="1513"/>
                  <a:pt x="1809" y="1555"/>
                  <a:pt x="1855" y="1568"/>
                </a:cubicBezTo>
                <a:cubicBezTo>
                  <a:pt x="1837" y="1733"/>
                  <a:pt x="1837" y="1733"/>
                  <a:pt x="1837" y="1733"/>
                </a:cubicBezTo>
                <a:cubicBezTo>
                  <a:pt x="1831" y="1733"/>
                  <a:pt x="1825" y="1732"/>
                  <a:pt x="1818" y="1732"/>
                </a:cubicBezTo>
                <a:cubicBezTo>
                  <a:pt x="1781" y="1732"/>
                  <a:pt x="1746" y="1746"/>
                  <a:pt x="1720" y="1768"/>
                </a:cubicBezTo>
                <a:cubicBezTo>
                  <a:pt x="1324" y="1372"/>
                  <a:pt x="1324" y="1372"/>
                  <a:pt x="1324" y="1372"/>
                </a:cubicBezTo>
                <a:cubicBezTo>
                  <a:pt x="1317" y="1379"/>
                  <a:pt x="1310" y="1386"/>
                  <a:pt x="1302" y="1393"/>
                </a:cubicBezTo>
                <a:cubicBezTo>
                  <a:pt x="1699" y="1789"/>
                  <a:pt x="1699" y="1789"/>
                  <a:pt x="1699" y="1789"/>
                </a:cubicBezTo>
                <a:cubicBezTo>
                  <a:pt x="1688" y="1803"/>
                  <a:pt x="1679" y="1818"/>
                  <a:pt x="1674" y="1835"/>
                </a:cubicBezTo>
                <a:cubicBezTo>
                  <a:pt x="1432" y="1779"/>
                  <a:pt x="1432" y="1779"/>
                  <a:pt x="1432" y="1779"/>
                </a:cubicBezTo>
                <a:cubicBezTo>
                  <a:pt x="1433" y="1773"/>
                  <a:pt x="1433" y="1766"/>
                  <a:pt x="1433" y="1759"/>
                </a:cubicBezTo>
                <a:cubicBezTo>
                  <a:pt x="1433" y="1699"/>
                  <a:pt x="1385" y="1650"/>
                  <a:pt x="1324" y="1650"/>
                </a:cubicBezTo>
                <a:cubicBezTo>
                  <a:pt x="1313" y="1650"/>
                  <a:pt x="1302" y="1652"/>
                  <a:pt x="1292" y="1655"/>
                </a:cubicBezTo>
                <a:cubicBezTo>
                  <a:pt x="1209" y="1454"/>
                  <a:pt x="1209" y="1454"/>
                  <a:pt x="1209" y="1454"/>
                </a:cubicBezTo>
                <a:cubicBezTo>
                  <a:pt x="1204" y="1457"/>
                  <a:pt x="1198" y="1459"/>
                  <a:pt x="1193" y="1461"/>
                </a:cubicBezTo>
                <a:cubicBezTo>
                  <a:pt x="1276" y="1662"/>
                  <a:pt x="1276" y="1662"/>
                  <a:pt x="1276" y="1662"/>
                </a:cubicBezTo>
                <a:cubicBezTo>
                  <a:pt x="1240" y="1680"/>
                  <a:pt x="1215" y="1717"/>
                  <a:pt x="1215" y="1759"/>
                </a:cubicBezTo>
                <a:cubicBezTo>
                  <a:pt x="1215" y="1786"/>
                  <a:pt x="1224" y="1810"/>
                  <a:pt x="1240" y="1828"/>
                </a:cubicBezTo>
                <a:cubicBezTo>
                  <a:pt x="1156" y="1924"/>
                  <a:pt x="1156" y="1924"/>
                  <a:pt x="1156" y="1924"/>
                </a:cubicBezTo>
                <a:cubicBezTo>
                  <a:pt x="1135" y="1909"/>
                  <a:pt x="1110" y="1899"/>
                  <a:pt x="1083" y="1897"/>
                </a:cubicBezTo>
                <a:cubicBezTo>
                  <a:pt x="1083" y="1484"/>
                  <a:pt x="1083" y="1484"/>
                  <a:pt x="1083" y="1484"/>
                </a:cubicBezTo>
                <a:cubicBezTo>
                  <a:pt x="1078" y="1484"/>
                  <a:pt x="1073" y="1484"/>
                  <a:pt x="1068" y="1484"/>
                </a:cubicBezTo>
                <a:cubicBezTo>
                  <a:pt x="1063" y="1484"/>
                  <a:pt x="1058" y="1484"/>
                  <a:pt x="1053" y="1484"/>
                </a:cubicBezTo>
                <a:cubicBezTo>
                  <a:pt x="1053" y="1897"/>
                  <a:pt x="1053" y="1897"/>
                  <a:pt x="1053" y="1897"/>
                </a:cubicBezTo>
                <a:cubicBezTo>
                  <a:pt x="1013" y="1901"/>
                  <a:pt x="977" y="1920"/>
                  <a:pt x="952" y="1950"/>
                </a:cubicBezTo>
                <a:cubicBezTo>
                  <a:pt x="871" y="1895"/>
                  <a:pt x="871" y="1895"/>
                  <a:pt x="871" y="1895"/>
                </a:cubicBezTo>
                <a:cubicBezTo>
                  <a:pt x="876" y="1883"/>
                  <a:pt x="878" y="1870"/>
                  <a:pt x="878" y="1857"/>
                </a:cubicBezTo>
                <a:cubicBezTo>
                  <a:pt x="878" y="1815"/>
                  <a:pt x="855" y="1779"/>
                  <a:pt x="820" y="1760"/>
                </a:cubicBezTo>
                <a:cubicBezTo>
                  <a:pt x="944" y="1461"/>
                  <a:pt x="944" y="1461"/>
                  <a:pt x="944" y="1461"/>
                </a:cubicBezTo>
                <a:cubicBezTo>
                  <a:pt x="939" y="1459"/>
                  <a:pt x="933" y="1457"/>
                  <a:pt x="928" y="1454"/>
                </a:cubicBezTo>
                <a:cubicBezTo>
                  <a:pt x="804" y="1753"/>
                  <a:pt x="804" y="1753"/>
                  <a:pt x="804" y="1753"/>
                </a:cubicBezTo>
                <a:cubicBezTo>
                  <a:pt x="793" y="1749"/>
                  <a:pt x="781" y="1747"/>
                  <a:pt x="769" y="1747"/>
                </a:cubicBezTo>
                <a:cubicBezTo>
                  <a:pt x="712" y="1747"/>
                  <a:pt x="666" y="1791"/>
                  <a:pt x="660" y="1846"/>
                </a:cubicBezTo>
                <a:cubicBezTo>
                  <a:pt x="470" y="1861"/>
                  <a:pt x="470" y="1861"/>
                  <a:pt x="470" y="1861"/>
                </a:cubicBezTo>
                <a:cubicBezTo>
                  <a:pt x="466" y="1834"/>
                  <a:pt x="454" y="1810"/>
                  <a:pt x="438" y="1789"/>
                </a:cubicBezTo>
                <a:cubicBezTo>
                  <a:pt x="835" y="1393"/>
                  <a:pt x="835" y="1393"/>
                  <a:pt x="835" y="1393"/>
                </a:cubicBezTo>
                <a:cubicBezTo>
                  <a:pt x="827" y="1386"/>
                  <a:pt x="820" y="1379"/>
                  <a:pt x="813" y="1372"/>
                </a:cubicBezTo>
                <a:cubicBezTo>
                  <a:pt x="417" y="1768"/>
                  <a:pt x="417" y="1768"/>
                  <a:pt x="417" y="1768"/>
                </a:cubicBezTo>
                <a:cubicBezTo>
                  <a:pt x="403" y="1756"/>
                  <a:pt x="387" y="1747"/>
                  <a:pt x="369" y="1741"/>
                </a:cubicBezTo>
                <a:cubicBezTo>
                  <a:pt x="428" y="1504"/>
                  <a:pt x="428" y="1504"/>
                  <a:pt x="428" y="1504"/>
                </a:cubicBezTo>
                <a:cubicBezTo>
                  <a:pt x="434" y="1505"/>
                  <a:pt x="440" y="1505"/>
                  <a:pt x="447" y="1505"/>
                </a:cubicBezTo>
                <a:cubicBezTo>
                  <a:pt x="507" y="1505"/>
                  <a:pt x="556" y="1457"/>
                  <a:pt x="556" y="1396"/>
                </a:cubicBezTo>
                <a:cubicBezTo>
                  <a:pt x="556" y="1384"/>
                  <a:pt x="554" y="1373"/>
                  <a:pt x="551" y="1362"/>
                </a:cubicBezTo>
                <a:cubicBezTo>
                  <a:pt x="752" y="1279"/>
                  <a:pt x="752" y="1279"/>
                  <a:pt x="752" y="1279"/>
                </a:cubicBezTo>
                <a:cubicBezTo>
                  <a:pt x="750" y="1273"/>
                  <a:pt x="747" y="1268"/>
                  <a:pt x="745" y="1262"/>
                </a:cubicBezTo>
                <a:cubicBezTo>
                  <a:pt x="544" y="1345"/>
                  <a:pt x="544" y="1345"/>
                  <a:pt x="544" y="1345"/>
                </a:cubicBezTo>
                <a:cubicBezTo>
                  <a:pt x="525" y="1311"/>
                  <a:pt x="489" y="1287"/>
                  <a:pt x="447" y="1287"/>
                </a:cubicBezTo>
                <a:cubicBezTo>
                  <a:pt x="421" y="1287"/>
                  <a:pt x="397" y="1296"/>
                  <a:pt x="379" y="1311"/>
                </a:cubicBezTo>
                <a:cubicBezTo>
                  <a:pt x="277" y="1226"/>
                  <a:pt x="277" y="1226"/>
                  <a:pt x="277" y="1226"/>
                </a:cubicBezTo>
                <a:cubicBezTo>
                  <a:pt x="292" y="1205"/>
                  <a:pt x="302" y="1180"/>
                  <a:pt x="305" y="1153"/>
                </a:cubicBezTo>
                <a:cubicBezTo>
                  <a:pt x="723" y="1153"/>
                  <a:pt x="723" y="1153"/>
                  <a:pt x="723" y="1153"/>
                </a:cubicBezTo>
                <a:cubicBezTo>
                  <a:pt x="722" y="1148"/>
                  <a:pt x="722" y="1143"/>
                  <a:pt x="722" y="1138"/>
                </a:cubicBezTo>
                <a:cubicBezTo>
                  <a:pt x="722" y="1133"/>
                  <a:pt x="722" y="1128"/>
                  <a:pt x="723" y="1123"/>
                </a:cubicBezTo>
                <a:cubicBezTo>
                  <a:pt x="305" y="1123"/>
                  <a:pt x="305" y="1123"/>
                  <a:pt x="305" y="1123"/>
                </a:cubicBezTo>
                <a:cubicBezTo>
                  <a:pt x="301" y="1083"/>
                  <a:pt x="281" y="1048"/>
                  <a:pt x="253" y="1023"/>
                </a:cubicBezTo>
                <a:cubicBezTo>
                  <a:pt x="312" y="942"/>
                  <a:pt x="312" y="942"/>
                  <a:pt x="312" y="942"/>
                </a:cubicBezTo>
                <a:cubicBezTo>
                  <a:pt x="325" y="947"/>
                  <a:pt x="340" y="950"/>
                  <a:pt x="355" y="950"/>
                </a:cubicBezTo>
                <a:cubicBezTo>
                  <a:pt x="397" y="950"/>
                  <a:pt x="433" y="927"/>
                  <a:pt x="451" y="892"/>
                </a:cubicBezTo>
                <a:cubicBezTo>
                  <a:pt x="745" y="1014"/>
                  <a:pt x="745" y="1014"/>
                  <a:pt x="745" y="1014"/>
                </a:cubicBezTo>
                <a:cubicBezTo>
                  <a:pt x="747" y="1008"/>
                  <a:pt x="750" y="1003"/>
                  <a:pt x="752" y="997"/>
                </a:cubicBezTo>
                <a:cubicBezTo>
                  <a:pt x="458" y="875"/>
                  <a:pt x="458" y="875"/>
                  <a:pt x="458" y="875"/>
                </a:cubicBezTo>
                <a:cubicBezTo>
                  <a:pt x="462" y="865"/>
                  <a:pt x="464" y="853"/>
                  <a:pt x="464" y="841"/>
                </a:cubicBezTo>
                <a:cubicBezTo>
                  <a:pt x="464" y="792"/>
                  <a:pt x="431" y="750"/>
                  <a:pt x="386" y="736"/>
                </a:cubicBezTo>
                <a:cubicBezTo>
                  <a:pt x="399" y="630"/>
                  <a:pt x="399" y="630"/>
                  <a:pt x="399" y="630"/>
                </a:cubicBezTo>
                <a:cubicBezTo>
                  <a:pt x="402" y="630"/>
                  <a:pt x="405" y="631"/>
                  <a:pt x="408" y="631"/>
                </a:cubicBezTo>
                <a:cubicBezTo>
                  <a:pt x="445" y="631"/>
                  <a:pt x="479" y="618"/>
                  <a:pt x="505" y="596"/>
                </a:cubicBezTo>
                <a:cubicBezTo>
                  <a:pt x="813" y="904"/>
                  <a:pt x="813" y="904"/>
                  <a:pt x="813" y="904"/>
                </a:cubicBezTo>
                <a:cubicBezTo>
                  <a:pt x="820" y="897"/>
                  <a:pt x="827" y="889"/>
                  <a:pt x="835" y="883"/>
                </a:cubicBezTo>
                <a:cubicBezTo>
                  <a:pt x="527" y="575"/>
                  <a:pt x="527" y="575"/>
                  <a:pt x="527" y="575"/>
                </a:cubicBezTo>
                <a:cubicBezTo>
                  <a:pt x="540" y="558"/>
                  <a:pt x="550" y="539"/>
                  <a:pt x="556" y="518"/>
                </a:cubicBezTo>
                <a:cubicBezTo>
                  <a:pt x="701" y="530"/>
                  <a:pt x="701" y="530"/>
                  <a:pt x="701" y="530"/>
                </a:cubicBezTo>
                <a:cubicBezTo>
                  <a:pt x="706" y="587"/>
                  <a:pt x="753" y="631"/>
                  <a:pt x="810" y="631"/>
                </a:cubicBezTo>
                <a:cubicBezTo>
                  <a:pt x="823" y="631"/>
                  <a:pt x="835" y="628"/>
                  <a:pt x="846" y="624"/>
                </a:cubicBezTo>
                <a:cubicBezTo>
                  <a:pt x="928" y="822"/>
                  <a:pt x="928" y="822"/>
                  <a:pt x="928" y="822"/>
                </a:cubicBezTo>
                <a:cubicBezTo>
                  <a:pt x="933" y="819"/>
                  <a:pt x="939" y="817"/>
                  <a:pt x="944" y="815"/>
                </a:cubicBezTo>
                <a:cubicBezTo>
                  <a:pt x="863" y="617"/>
                  <a:pt x="863" y="617"/>
                  <a:pt x="863" y="617"/>
                </a:cubicBezTo>
                <a:cubicBezTo>
                  <a:pt x="896" y="599"/>
                  <a:pt x="919" y="563"/>
                  <a:pt x="919" y="521"/>
                </a:cubicBezTo>
                <a:cubicBezTo>
                  <a:pt x="919" y="491"/>
                  <a:pt x="907" y="464"/>
                  <a:pt x="887" y="444"/>
                </a:cubicBezTo>
                <a:cubicBezTo>
                  <a:pt x="996" y="287"/>
                  <a:pt x="996" y="287"/>
                  <a:pt x="996" y="287"/>
                </a:cubicBezTo>
                <a:cubicBezTo>
                  <a:pt x="1013" y="297"/>
                  <a:pt x="1033" y="303"/>
                  <a:pt x="1053" y="305"/>
                </a:cubicBezTo>
                <a:cubicBezTo>
                  <a:pt x="1053" y="792"/>
                  <a:pt x="1053" y="792"/>
                  <a:pt x="1053" y="792"/>
                </a:cubicBezTo>
                <a:cubicBezTo>
                  <a:pt x="1058" y="792"/>
                  <a:pt x="1063" y="792"/>
                  <a:pt x="1068" y="792"/>
                </a:cubicBezTo>
                <a:cubicBezTo>
                  <a:pt x="1073" y="792"/>
                  <a:pt x="1078" y="792"/>
                  <a:pt x="1083" y="792"/>
                </a:cubicBezTo>
                <a:cubicBezTo>
                  <a:pt x="1083" y="305"/>
                  <a:pt x="1083" y="305"/>
                  <a:pt x="1083" y="305"/>
                </a:cubicBezTo>
                <a:cubicBezTo>
                  <a:pt x="1112" y="302"/>
                  <a:pt x="1138" y="292"/>
                  <a:pt x="1159" y="276"/>
                </a:cubicBezTo>
                <a:cubicBezTo>
                  <a:pt x="1266" y="373"/>
                  <a:pt x="1266" y="373"/>
                  <a:pt x="1266" y="373"/>
                </a:cubicBezTo>
                <a:cubicBezTo>
                  <a:pt x="1258" y="388"/>
                  <a:pt x="1253" y="406"/>
                  <a:pt x="1253" y="424"/>
                </a:cubicBezTo>
                <a:cubicBezTo>
                  <a:pt x="1253" y="467"/>
                  <a:pt x="1278" y="504"/>
                  <a:pt x="1314" y="522"/>
                </a:cubicBezTo>
                <a:cubicBezTo>
                  <a:pt x="1193" y="815"/>
                  <a:pt x="1193" y="815"/>
                  <a:pt x="1193" y="815"/>
                </a:cubicBezTo>
                <a:cubicBezTo>
                  <a:pt x="1198" y="817"/>
                  <a:pt x="1204" y="819"/>
                  <a:pt x="1209" y="822"/>
                </a:cubicBezTo>
                <a:cubicBezTo>
                  <a:pt x="1331" y="529"/>
                  <a:pt x="1331" y="529"/>
                  <a:pt x="1331" y="529"/>
                </a:cubicBezTo>
                <a:cubicBezTo>
                  <a:pt x="1341" y="532"/>
                  <a:pt x="1351" y="533"/>
                  <a:pt x="1363" y="533"/>
                </a:cubicBezTo>
                <a:cubicBezTo>
                  <a:pt x="1409" y="533"/>
                  <a:pt x="1448" y="505"/>
                  <a:pt x="1464" y="464"/>
                </a:cubicBezTo>
                <a:cubicBezTo>
                  <a:pt x="1559" y="472"/>
                  <a:pt x="1559" y="472"/>
                  <a:pt x="1559" y="472"/>
                </a:cubicBezTo>
                <a:cubicBezTo>
                  <a:pt x="1558" y="477"/>
                  <a:pt x="1558" y="483"/>
                  <a:pt x="1558" y="488"/>
                </a:cubicBezTo>
                <a:cubicBezTo>
                  <a:pt x="1558" y="527"/>
                  <a:pt x="1572" y="562"/>
                  <a:pt x="1596" y="589"/>
                </a:cubicBezTo>
                <a:cubicBezTo>
                  <a:pt x="1302" y="883"/>
                  <a:pt x="1302" y="883"/>
                  <a:pt x="1302" y="883"/>
                </a:cubicBezTo>
                <a:cubicBezTo>
                  <a:pt x="1310" y="889"/>
                  <a:pt x="1317" y="897"/>
                  <a:pt x="1324" y="904"/>
                </a:cubicBezTo>
                <a:cubicBezTo>
                  <a:pt x="1618" y="610"/>
                  <a:pt x="1618" y="610"/>
                  <a:pt x="1618" y="610"/>
                </a:cubicBezTo>
                <a:cubicBezTo>
                  <a:pt x="1639" y="625"/>
                  <a:pt x="1664" y="636"/>
                  <a:pt x="1691" y="640"/>
                </a:cubicBezTo>
                <a:cubicBezTo>
                  <a:pt x="1678" y="771"/>
                  <a:pt x="1678" y="771"/>
                  <a:pt x="1678" y="771"/>
                </a:cubicBezTo>
                <a:cubicBezTo>
                  <a:pt x="1623" y="777"/>
                  <a:pt x="1581" y="823"/>
                  <a:pt x="1581" y="879"/>
                </a:cubicBezTo>
                <a:cubicBezTo>
                  <a:pt x="1581" y="891"/>
                  <a:pt x="1583" y="903"/>
                  <a:pt x="1586" y="914"/>
                </a:cubicBezTo>
                <a:cubicBezTo>
                  <a:pt x="1385" y="997"/>
                  <a:pt x="1385" y="997"/>
                  <a:pt x="1385" y="997"/>
                </a:cubicBezTo>
                <a:cubicBezTo>
                  <a:pt x="1387" y="1003"/>
                  <a:pt x="1390" y="1008"/>
                  <a:pt x="1392" y="1014"/>
                </a:cubicBezTo>
                <a:cubicBezTo>
                  <a:pt x="1593" y="930"/>
                  <a:pt x="1593" y="930"/>
                  <a:pt x="1593" y="930"/>
                </a:cubicBezTo>
                <a:cubicBezTo>
                  <a:pt x="1612" y="965"/>
                  <a:pt x="1648" y="989"/>
                  <a:pt x="1690" y="989"/>
                </a:cubicBezTo>
                <a:cubicBezTo>
                  <a:pt x="1719" y="989"/>
                  <a:pt x="1745" y="978"/>
                  <a:pt x="1764" y="960"/>
                </a:cubicBezTo>
                <a:cubicBezTo>
                  <a:pt x="1983" y="1078"/>
                  <a:pt x="1983" y="1078"/>
                  <a:pt x="1983" y="1078"/>
                </a:cubicBezTo>
                <a:cubicBezTo>
                  <a:pt x="1978" y="1092"/>
                  <a:pt x="1974" y="1107"/>
                  <a:pt x="1973" y="1123"/>
                </a:cubicBezTo>
                <a:cubicBezTo>
                  <a:pt x="1414" y="1123"/>
                  <a:pt x="1414" y="1123"/>
                  <a:pt x="1414" y="1123"/>
                </a:cubicBezTo>
                <a:cubicBezTo>
                  <a:pt x="1415" y="1128"/>
                  <a:pt x="1415" y="1133"/>
                  <a:pt x="1415" y="1138"/>
                </a:cubicBezTo>
                <a:cubicBezTo>
                  <a:pt x="1415" y="1143"/>
                  <a:pt x="1415" y="1148"/>
                  <a:pt x="1414" y="1153"/>
                </a:cubicBezTo>
                <a:cubicBezTo>
                  <a:pt x="1973" y="1153"/>
                  <a:pt x="1973" y="1153"/>
                  <a:pt x="1973" y="1153"/>
                </a:cubicBezTo>
                <a:cubicBezTo>
                  <a:pt x="1978" y="1193"/>
                  <a:pt x="1998" y="1229"/>
                  <a:pt x="2028" y="1253"/>
                </a:cubicBezTo>
                <a:lnTo>
                  <a:pt x="1940" y="1369"/>
                </a:lnTo>
                <a:close/>
                <a:moveTo>
                  <a:pt x="1350" y="1031"/>
                </a:moveTo>
                <a:cubicBezTo>
                  <a:pt x="1348" y="1025"/>
                  <a:pt x="1345" y="1020"/>
                  <a:pt x="1343" y="1014"/>
                </a:cubicBezTo>
                <a:cubicBezTo>
                  <a:pt x="1330" y="985"/>
                  <a:pt x="1313" y="959"/>
                  <a:pt x="1292" y="936"/>
                </a:cubicBezTo>
                <a:cubicBezTo>
                  <a:pt x="1285" y="928"/>
                  <a:pt x="1278" y="921"/>
                  <a:pt x="1270" y="915"/>
                </a:cubicBezTo>
                <a:cubicBezTo>
                  <a:pt x="1247" y="894"/>
                  <a:pt x="1221" y="876"/>
                  <a:pt x="1192" y="863"/>
                </a:cubicBezTo>
                <a:cubicBezTo>
                  <a:pt x="1186" y="861"/>
                  <a:pt x="1181" y="858"/>
                  <a:pt x="1175" y="856"/>
                </a:cubicBezTo>
                <a:cubicBezTo>
                  <a:pt x="1147" y="845"/>
                  <a:pt x="1116" y="839"/>
                  <a:pt x="1083" y="837"/>
                </a:cubicBezTo>
                <a:cubicBezTo>
                  <a:pt x="1079" y="837"/>
                  <a:pt x="1073" y="837"/>
                  <a:pt x="1068" y="837"/>
                </a:cubicBezTo>
                <a:cubicBezTo>
                  <a:pt x="1063" y="837"/>
                  <a:pt x="1058" y="837"/>
                  <a:pt x="1053" y="837"/>
                </a:cubicBezTo>
                <a:cubicBezTo>
                  <a:pt x="1021" y="839"/>
                  <a:pt x="990" y="845"/>
                  <a:pt x="962" y="856"/>
                </a:cubicBezTo>
                <a:cubicBezTo>
                  <a:pt x="956" y="858"/>
                  <a:pt x="950" y="861"/>
                  <a:pt x="945" y="863"/>
                </a:cubicBezTo>
                <a:cubicBezTo>
                  <a:pt x="916" y="876"/>
                  <a:pt x="890" y="894"/>
                  <a:pt x="866" y="915"/>
                </a:cubicBezTo>
                <a:cubicBezTo>
                  <a:pt x="859" y="921"/>
                  <a:pt x="852" y="928"/>
                  <a:pt x="845" y="936"/>
                </a:cubicBezTo>
                <a:cubicBezTo>
                  <a:pt x="824" y="959"/>
                  <a:pt x="807" y="985"/>
                  <a:pt x="794" y="1014"/>
                </a:cubicBezTo>
                <a:cubicBezTo>
                  <a:pt x="791" y="1020"/>
                  <a:pt x="789" y="1025"/>
                  <a:pt x="787" y="1031"/>
                </a:cubicBezTo>
                <a:cubicBezTo>
                  <a:pt x="776" y="1060"/>
                  <a:pt x="769" y="1091"/>
                  <a:pt x="768" y="1123"/>
                </a:cubicBezTo>
                <a:cubicBezTo>
                  <a:pt x="767" y="1128"/>
                  <a:pt x="767" y="1133"/>
                  <a:pt x="767" y="1138"/>
                </a:cubicBezTo>
                <a:cubicBezTo>
                  <a:pt x="767" y="1143"/>
                  <a:pt x="767" y="1148"/>
                  <a:pt x="768" y="1153"/>
                </a:cubicBezTo>
                <a:cubicBezTo>
                  <a:pt x="769" y="1185"/>
                  <a:pt x="776" y="1216"/>
                  <a:pt x="787" y="1245"/>
                </a:cubicBezTo>
                <a:cubicBezTo>
                  <a:pt x="789" y="1250"/>
                  <a:pt x="791" y="1256"/>
                  <a:pt x="794" y="1261"/>
                </a:cubicBezTo>
                <a:cubicBezTo>
                  <a:pt x="807" y="1290"/>
                  <a:pt x="824" y="1317"/>
                  <a:pt x="845" y="1340"/>
                </a:cubicBezTo>
                <a:cubicBezTo>
                  <a:pt x="852" y="1347"/>
                  <a:pt x="859" y="1354"/>
                  <a:pt x="866" y="1361"/>
                </a:cubicBezTo>
                <a:cubicBezTo>
                  <a:pt x="890" y="1382"/>
                  <a:pt x="916" y="1399"/>
                  <a:pt x="945" y="1412"/>
                </a:cubicBezTo>
                <a:cubicBezTo>
                  <a:pt x="950" y="1415"/>
                  <a:pt x="956" y="1417"/>
                  <a:pt x="962" y="1419"/>
                </a:cubicBezTo>
                <a:cubicBezTo>
                  <a:pt x="990" y="1430"/>
                  <a:pt x="1021" y="1437"/>
                  <a:pt x="1053" y="1439"/>
                </a:cubicBezTo>
                <a:cubicBezTo>
                  <a:pt x="1058" y="1439"/>
                  <a:pt x="1063" y="1439"/>
                  <a:pt x="1068" y="1439"/>
                </a:cubicBezTo>
                <a:cubicBezTo>
                  <a:pt x="1073" y="1439"/>
                  <a:pt x="1079" y="1439"/>
                  <a:pt x="1083" y="1439"/>
                </a:cubicBezTo>
                <a:cubicBezTo>
                  <a:pt x="1116" y="1437"/>
                  <a:pt x="1147" y="1430"/>
                  <a:pt x="1175" y="1419"/>
                </a:cubicBezTo>
                <a:cubicBezTo>
                  <a:pt x="1181" y="1417"/>
                  <a:pt x="1186" y="1415"/>
                  <a:pt x="1192" y="1412"/>
                </a:cubicBezTo>
                <a:cubicBezTo>
                  <a:pt x="1221" y="1399"/>
                  <a:pt x="1247" y="1382"/>
                  <a:pt x="1270" y="1361"/>
                </a:cubicBezTo>
                <a:cubicBezTo>
                  <a:pt x="1278" y="1354"/>
                  <a:pt x="1285" y="1347"/>
                  <a:pt x="1292" y="1340"/>
                </a:cubicBezTo>
                <a:cubicBezTo>
                  <a:pt x="1313" y="1317"/>
                  <a:pt x="1330" y="1290"/>
                  <a:pt x="1343" y="1261"/>
                </a:cubicBezTo>
                <a:cubicBezTo>
                  <a:pt x="1345" y="1256"/>
                  <a:pt x="1348" y="1250"/>
                  <a:pt x="1350" y="1245"/>
                </a:cubicBezTo>
                <a:cubicBezTo>
                  <a:pt x="1361" y="1216"/>
                  <a:pt x="1368" y="1185"/>
                  <a:pt x="1369" y="1153"/>
                </a:cubicBezTo>
                <a:cubicBezTo>
                  <a:pt x="1369" y="1148"/>
                  <a:pt x="1370" y="1143"/>
                  <a:pt x="1370" y="1138"/>
                </a:cubicBezTo>
                <a:cubicBezTo>
                  <a:pt x="1370" y="1133"/>
                  <a:pt x="1369" y="1128"/>
                  <a:pt x="1369" y="1123"/>
                </a:cubicBezTo>
                <a:cubicBezTo>
                  <a:pt x="1368" y="1091"/>
                  <a:pt x="1361" y="1060"/>
                  <a:pt x="1350" y="1031"/>
                </a:cubicBezTo>
                <a:close/>
              </a:path>
            </a:pathLst>
          </a:custGeom>
          <a:solidFill>
            <a:srgbClr val="FFFFFF">
              <a:alpha val="30000"/>
            </a:srgbClr>
          </a:solidFill>
          <a:ln>
            <a:noFill/>
          </a:ln>
        </p:spPr>
        <p:txBody>
          <a:bodyPr vert="horz" wrap="square" lIns="82305" tIns="41153" rIns="82305" bIns="41153"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1769109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bwMode="auto">
          <a:xfrm>
            <a:off x="519112" y="6363586"/>
            <a:ext cx="1766888" cy="207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3" name="Title 2"/>
          <p:cNvSpPr>
            <a:spLocks noGrp="1"/>
          </p:cNvSpPr>
          <p:nvPr>
            <p:ph type="title"/>
          </p:nvPr>
        </p:nvSpPr>
        <p:spPr/>
        <p:txBody>
          <a:bodyPr>
            <a:noAutofit/>
          </a:bodyPr>
          <a:lstStyle/>
          <a:p>
            <a:r>
              <a:rPr lang="en-US" dirty="0" smtClean="0"/>
              <a:t>Web API – Once Missing in ASP.NET</a:t>
            </a:r>
            <a:endParaRPr lang="en-US" dirty="0"/>
          </a:p>
        </p:txBody>
      </p:sp>
      <p:sp>
        <p:nvSpPr>
          <p:cNvPr id="4" name="Rectangle 3"/>
          <p:cNvSpPr/>
          <p:nvPr/>
        </p:nvSpPr>
        <p:spPr bwMode="auto">
          <a:xfrm>
            <a:off x="879902" y="4527299"/>
            <a:ext cx="8935748" cy="200400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dirty="0">
              <a:gradFill>
                <a:gsLst>
                  <a:gs pos="0">
                    <a:srgbClr val="FFFFFF"/>
                  </a:gs>
                  <a:gs pos="100000">
                    <a:srgbClr val="FFFFFF"/>
                  </a:gs>
                </a:gsLst>
                <a:lin ang="5400000" scaled="0"/>
              </a:gradFill>
            </a:endParaRPr>
          </a:p>
        </p:txBody>
      </p:sp>
      <p:sp>
        <p:nvSpPr>
          <p:cNvPr id="5" name="Rectangle 4"/>
          <p:cNvSpPr/>
          <p:nvPr/>
        </p:nvSpPr>
        <p:spPr bwMode="auto">
          <a:xfrm>
            <a:off x="3898929" y="5763308"/>
            <a:ext cx="2850125" cy="48768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gradFill>
                  <a:gsLst>
                    <a:gs pos="0">
                      <a:srgbClr val="FFFFFF"/>
                    </a:gs>
                    <a:gs pos="100000">
                      <a:srgbClr val="FFFFFF"/>
                    </a:gs>
                  </a:gsLst>
                  <a:lin ang="5400000" scaled="0"/>
                </a:gradFill>
              </a:rPr>
              <a:t>Caching</a:t>
            </a:r>
          </a:p>
        </p:txBody>
      </p:sp>
      <p:sp>
        <p:nvSpPr>
          <p:cNvPr id="6" name="Rectangle 5"/>
          <p:cNvSpPr/>
          <p:nvPr/>
        </p:nvSpPr>
        <p:spPr bwMode="auto">
          <a:xfrm>
            <a:off x="948136" y="5232075"/>
            <a:ext cx="2850125" cy="48768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gradFill>
                  <a:gsLst>
                    <a:gs pos="0">
                      <a:srgbClr val="FFFFFF"/>
                    </a:gs>
                    <a:gs pos="100000">
                      <a:srgbClr val="FFFFFF"/>
                    </a:gs>
                  </a:gsLst>
                  <a:lin ang="5400000" scaled="0"/>
                </a:gradFill>
              </a:rPr>
              <a:t>Modules</a:t>
            </a:r>
          </a:p>
        </p:txBody>
      </p:sp>
      <p:sp>
        <p:nvSpPr>
          <p:cNvPr id="7" name="Rectangle 6"/>
          <p:cNvSpPr/>
          <p:nvPr/>
        </p:nvSpPr>
        <p:spPr bwMode="auto">
          <a:xfrm>
            <a:off x="3911208" y="5232075"/>
            <a:ext cx="2850125" cy="48768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gradFill>
                  <a:gsLst>
                    <a:gs pos="0">
                      <a:srgbClr val="FFFFFF"/>
                    </a:gs>
                    <a:gs pos="100000">
                      <a:srgbClr val="FFFFFF"/>
                    </a:gs>
                  </a:gsLst>
                  <a:lin ang="5400000" scaled="0"/>
                </a:gradFill>
              </a:rPr>
              <a:t>Handlers</a:t>
            </a:r>
          </a:p>
        </p:txBody>
      </p:sp>
      <p:sp>
        <p:nvSpPr>
          <p:cNvPr id="8" name="Rectangle 7"/>
          <p:cNvSpPr/>
          <p:nvPr/>
        </p:nvSpPr>
        <p:spPr bwMode="auto">
          <a:xfrm>
            <a:off x="948136" y="5780715"/>
            <a:ext cx="2850125" cy="48768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gradFill>
                  <a:gsLst>
                    <a:gs pos="0">
                      <a:srgbClr val="FFFFFF"/>
                    </a:gs>
                    <a:gs pos="100000">
                      <a:srgbClr val="FFFFFF"/>
                    </a:gs>
                  </a:gsLst>
                  <a:lin ang="5400000" scaled="0"/>
                </a:gradFill>
              </a:rPr>
              <a:t>Intrinsics</a:t>
            </a:r>
          </a:p>
        </p:txBody>
      </p:sp>
      <p:sp>
        <p:nvSpPr>
          <p:cNvPr id="14" name="Rectangle 13"/>
          <p:cNvSpPr/>
          <p:nvPr/>
        </p:nvSpPr>
        <p:spPr bwMode="auto">
          <a:xfrm>
            <a:off x="6838093" y="5214668"/>
            <a:ext cx="2850125" cy="48768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gradFill>
                  <a:gsLst>
                    <a:gs pos="0">
                      <a:srgbClr val="FFFFFF"/>
                    </a:gs>
                    <a:gs pos="100000">
                      <a:srgbClr val="FFFFFF"/>
                    </a:gs>
                  </a:gsLst>
                  <a:lin ang="5400000" scaled="0"/>
                </a:gradFill>
              </a:rPr>
              <a:t>Membership</a:t>
            </a:r>
          </a:p>
        </p:txBody>
      </p:sp>
      <p:sp>
        <p:nvSpPr>
          <p:cNvPr id="16" name="Rectangle 15"/>
          <p:cNvSpPr/>
          <p:nvPr/>
        </p:nvSpPr>
        <p:spPr bwMode="auto">
          <a:xfrm>
            <a:off x="6838093" y="5763308"/>
            <a:ext cx="2850125" cy="48768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gradFill>
                  <a:gsLst>
                    <a:gs pos="0">
                      <a:srgbClr val="FFFFFF"/>
                    </a:gs>
                    <a:gs pos="100000">
                      <a:srgbClr val="FFFFFF"/>
                    </a:gs>
                  </a:gsLst>
                  <a:lin ang="5400000" scaled="0"/>
                </a:gradFill>
              </a:rPr>
              <a:t>Etc.</a:t>
            </a:r>
          </a:p>
        </p:txBody>
      </p:sp>
      <p:sp>
        <p:nvSpPr>
          <p:cNvPr id="17" name="TextBox 28"/>
          <p:cNvSpPr txBox="1"/>
          <p:nvPr/>
        </p:nvSpPr>
        <p:spPr>
          <a:xfrm>
            <a:off x="574570" y="4528923"/>
            <a:ext cx="8130153" cy="553998"/>
          </a:xfrm>
          <a:prstGeom prst="rect">
            <a:avLst/>
          </a:prstGeom>
          <a:noFill/>
        </p:spPr>
        <p:txBody>
          <a:bodyPr wrap="square" rtlCol="0">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3000" dirty="0" smtClean="0">
                <a:solidFill>
                  <a:schemeClr val="bg1">
                    <a:alpha val="99000"/>
                  </a:schemeClr>
                </a:solidFill>
              </a:rPr>
              <a:t>ASP.NET Core</a:t>
            </a:r>
            <a:endParaRPr lang="en-US" sz="3000" dirty="0">
              <a:solidFill>
                <a:schemeClr val="bg1">
                  <a:alpha val="99000"/>
                </a:schemeClr>
              </a:solidFill>
            </a:endParaRPr>
          </a:p>
        </p:txBody>
      </p:sp>
      <p:sp>
        <p:nvSpPr>
          <p:cNvPr id="23" name="Rectangle 22"/>
          <p:cNvSpPr/>
          <p:nvPr/>
        </p:nvSpPr>
        <p:spPr>
          <a:xfrm>
            <a:off x="8263156" y="3456263"/>
            <a:ext cx="3058968" cy="97906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dirty="0" smtClean="0">
                <a:gradFill>
                  <a:gsLst>
                    <a:gs pos="0">
                      <a:srgbClr val="FFFFFF"/>
                    </a:gs>
                    <a:gs pos="100000">
                      <a:srgbClr val="FFFFFF"/>
                    </a:gs>
                  </a:gsLst>
                  <a:lin ang="5400000" scaled="0"/>
                </a:gradFill>
              </a:rPr>
              <a:t>MVC</a:t>
            </a:r>
            <a:endParaRPr lang="en-US" dirty="0">
              <a:gradFill>
                <a:gsLst>
                  <a:gs pos="0">
                    <a:srgbClr val="FFFFFF"/>
                  </a:gs>
                  <a:gs pos="100000">
                    <a:srgbClr val="FFFFFF"/>
                  </a:gs>
                </a:gsLst>
                <a:lin ang="5400000" scaled="0"/>
              </a:gradFill>
            </a:endParaRPr>
          </a:p>
        </p:txBody>
      </p:sp>
      <p:sp>
        <p:nvSpPr>
          <p:cNvPr id="24" name="Rectangle 23"/>
          <p:cNvSpPr/>
          <p:nvPr/>
        </p:nvSpPr>
        <p:spPr>
          <a:xfrm>
            <a:off x="5075339" y="3449433"/>
            <a:ext cx="3114838" cy="98589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smtClean="0">
                <a:gradFill>
                  <a:gsLst>
                    <a:gs pos="0">
                      <a:srgbClr val="FFFFFF"/>
                    </a:gs>
                    <a:gs pos="100000">
                      <a:srgbClr val="FFFFFF"/>
                    </a:gs>
                  </a:gsLst>
                  <a:lin ang="5400000" scaled="0"/>
                </a:gradFill>
              </a:rPr>
              <a:t>Web Pages</a:t>
            </a:r>
            <a:endParaRPr lang="en-US" dirty="0">
              <a:gradFill>
                <a:gsLst>
                  <a:gs pos="0">
                    <a:srgbClr val="FFFFFF"/>
                  </a:gs>
                  <a:gs pos="100000">
                    <a:srgbClr val="FFFFFF"/>
                  </a:gs>
                </a:gsLst>
                <a:lin ang="5400000" scaled="0"/>
              </a:gradFill>
            </a:endParaRPr>
          </a:p>
        </p:txBody>
      </p:sp>
      <p:sp>
        <p:nvSpPr>
          <p:cNvPr id="28" name="Rectangle 27"/>
          <p:cNvSpPr/>
          <p:nvPr/>
        </p:nvSpPr>
        <p:spPr>
          <a:xfrm>
            <a:off x="879902" y="2659310"/>
            <a:ext cx="4124455" cy="176840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smtClean="0">
                <a:gradFill>
                  <a:gsLst>
                    <a:gs pos="0">
                      <a:srgbClr val="FFFFFF"/>
                    </a:gs>
                    <a:gs pos="100000">
                      <a:srgbClr val="FFFFFF"/>
                    </a:gs>
                  </a:gsLst>
                  <a:lin ang="5400000" scaled="0"/>
                </a:gradFill>
              </a:rPr>
              <a:t>Web Forms</a:t>
            </a:r>
            <a:endParaRPr lang="en-US" dirty="0">
              <a:gradFill>
                <a:gsLst>
                  <a:gs pos="0">
                    <a:srgbClr val="FFFFFF"/>
                  </a:gs>
                  <a:gs pos="100000">
                    <a:srgbClr val="FFFFFF"/>
                  </a:gs>
                </a:gsLst>
                <a:lin ang="5400000" scaled="0"/>
              </a:gradFill>
            </a:endParaRPr>
          </a:p>
        </p:txBody>
      </p:sp>
      <p:sp>
        <p:nvSpPr>
          <p:cNvPr id="29" name="Rectangle 28"/>
          <p:cNvSpPr/>
          <p:nvPr/>
        </p:nvSpPr>
        <p:spPr>
          <a:xfrm>
            <a:off x="5075339" y="2659310"/>
            <a:ext cx="4740311" cy="70967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rgbClr val="FFFFFF"/>
                    </a:gs>
                    <a:gs pos="100000">
                      <a:srgbClr val="FFFFFF"/>
                    </a:gs>
                  </a:gsLst>
                  <a:lin ang="5400000" scaled="0"/>
                </a:gradFill>
              </a:rPr>
              <a:t>Razor View Engine</a:t>
            </a:r>
          </a:p>
        </p:txBody>
      </p:sp>
      <p:sp>
        <p:nvSpPr>
          <p:cNvPr id="38" name="Rectangle 37"/>
          <p:cNvSpPr/>
          <p:nvPr/>
        </p:nvSpPr>
        <p:spPr bwMode="auto">
          <a:xfrm>
            <a:off x="8414918" y="3881611"/>
            <a:ext cx="1400732" cy="455497"/>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smtClean="0">
                <a:gradFill>
                  <a:gsLst>
                    <a:gs pos="0">
                      <a:srgbClr val="FFFFFF"/>
                    </a:gs>
                    <a:gs pos="100000">
                      <a:srgbClr val="FFFFFF"/>
                    </a:gs>
                  </a:gsLst>
                  <a:lin ang="5400000" scaled="0"/>
                </a:gradFill>
              </a:rPr>
              <a:t>MVC 4</a:t>
            </a:r>
            <a:endParaRPr lang="en-US" sz="2000" dirty="0">
              <a:gradFill>
                <a:gsLst>
                  <a:gs pos="0">
                    <a:srgbClr val="FFFFFF"/>
                  </a:gs>
                  <a:gs pos="100000">
                    <a:srgbClr val="FFFFFF"/>
                  </a:gs>
                </a:gsLst>
                <a:lin ang="5400000" scaled="0"/>
              </a:gradFill>
            </a:endParaRPr>
          </a:p>
        </p:txBody>
      </p:sp>
      <p:sp>
        <p:nvSpPr>
          <p:cNvPr id="40" name="Rectangle 39"/>
          <p:cNvSpPr/>
          <p:nvPr/>
        </p:nvSpPr>
        <p:spPr>
          <a:xfrm>
            <a:off x="879902" y="1703024"/>
            <a:ext cx="8912738" cy="87948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smtClean="0">
                <a:gradFill>
                  <a:gsLst>
                    <a:gs pos="0">
                      <a:srgbClr val="FFFFFF"/>
                    </a:gs>
                    <a:gs pos="100000">
                      <a:srgbClr val="FFFFFF"/>
                    </a:gs>
                  </a:gsLst>
                  <a:lin ang="5400000" scaled="0"/>
                </a:gradFill>
              </a:rPr>
              <a:t>HTML</a:t>
            </a:r>
            <a:endParaRPr lang="en-US" dirty="0">
              <a:gradFill>
                <a:gsLst>
                  <a:gs pos="0">
                    <a:srgbClr val="FFFFFF"/>
                  </a:gs>
                  <a:gs pos="100000">
                    <a:srgbClr val="FFFFFF"/>
                  </a:gs>
                </a:gsLst>
                <a:lin ang="5400000" scaled="0"/>
              </a:gradFill>
            </a:endParaRPr>
          </a:p>
        </p:txBody>
      </p:sp>
      <p:grpSp>
        <p:nvGrpSpPr>
          <p:cNvPr id="9" name="Group 8"/>
          <p:cNvGrpSpPr/>
          <p:nvPr/>
        </p:nvGrpSpPr>
        <p:grpSpPr>
          <a:xfrm>
            <a:off x="9889114" y="1703024"/>
            <a:ext cx="1433010" cy="4829903"/>
            <a:chOff x="9889114" y="1703024"/>
            <a:chExt cx="1433010" cy="4829903"/>
          </a:xfrm>
        </p:grpSpPr>
        <p:sp>
          <p:nvSpPr>
            <p:cNvPr id="35" name="Rectangle 34"/>
            <p:cNvSpPr/>
            <p:nvPr/>
          </p:nvSpPr>
          <p:spPr>
            <a:xfrm>
              <a:off x="9899010" y="4536821"/>
              <a:ext cx="1423114" cy="199610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smtClean="0">
                  <a:gradFill>
                    <a:gsLst>
                      <a:gs pos="0">
                        <a:srgbClr val="FFFFFF"/>
                      </a:gs>
                      <a:gs pos="100000">
                        <a:srgbClr val="FFFFFF"/>
                      </a:gs>
                    </a:gsLst>
                    <a:lin ang="5400000" scaled="0"/>
                  </a:gradFill>
                </a:rPr>
                <a:t>Self Host</a:t>
              </a:r>
              <a:endParaRPr lang="en-US" dirty="0">
                <a:gradFill>
                  <a:gsLst>
                    <a:gs pos="0">
                      <a:srgbClr val="FFFFFF"/>
                    </a:gs>
                    <a:gs pos="100000">
                      <a:srgbClr val="FFFFFF"/>
                    </a:gs>
                  </a:gsLst>
                  <a:lin ang="5400000" scaled="0"/>
                </a:gradFill>
              </a:endParaRPr>
            </a:p>
          </p:txBody>
        </p:sp>
        <p:sp>
          <p:nvSpPr>
            <p:cNvPr id="37" name="Rectangle 36"/>
            <p:cNvSpPr/>
            <p:nvPr/>
          </p:nvSpPr>
          <p:spPr bwMode="auto">
            <a:xfrm>
              <a:off x="9899010" y="3881611"/>
              <a:ext cx="1357301" cy="455497"/>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smtClean="0">
                  <a:gradFill>
                    <a:gsLst>
                      <a:gs pos="0">
                        <a:srgbClr val="FFFFFF"/>
                      </a:gs>
                      <a:gs pos="100000">
                        <a:srgbClr val="FFFFFF"/>
                      </a:gs>
                    </a:gsLst>
                    <a:lin ang="5400000" scaled="0"/>
                  </a:gradFill>
                </a:rPr>
                <a:t>Web API</a:t>
              </a:r>
              <a:endParaRPr lang="en-US" sz="2000" dirty="0">
                <a:gradFill>
                  <a:gsLst>
                    <a:gs pos="0">
                      <a:srgbClr val="FFFFFF"/>
                    </a:gs>
                    <a:gs pos="100000">
                      <a:srgbClr val="FFFFFF"/>
                    </a:gs>
                  </a:gsLst>
                  <a:lin ang="5400000" scaled="0"/>
                </a:gradFill>
              </a:endParaRPr>
            </a:p>
          </p:txBody>
        </p:sp>
        <p:sp>
          <p:nvSpPr>
            <p:cNvPr id="41" name="Rectangle 40"/>
            <p:cNvSpPr/>
            <p:nvPr/>
          </p:nvSpPr>
          <p:spPr>
            <a:xfrm>
              <a:off x="9899009" y="2659310"/>
              <a:ext cx="1423115" cy="72195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smtClean="0">
                  <a:gradFill>
                    <a:gsLst>
                      <a:gs pos="0">
                        <a:srgbClr val="FFFFFF"/>
                      </a:gs>
                      <a:gs pos="100000">
                        <a:srgbClr val="FFFFFF"/>
                      </a:gs>
                    </a:gsLst>
                    <a:lin ang="5400000" scaled="0"/>
                  </a:gradFill>
                </a:rPr>
                <a:t>Code</a:t>
              </a:r>
              <a:endParaRPr lang="en-US" dirty="0">
                <a:gradFill>
                  <a:gsLst>
                    <a:gs pos="0">
                      <a:srgbClr val="FFFFFF"/>
                    </a:gs>
                    <a:gs pos="100000">
                      <a:srgbClr val="FFFFFF"/>
                    </a:gs>
                  </a:gsLst>
                  <a:lin ang="5400000" scaled="0"/>
                </a:gradFill>
              </a:endParaRPr>
            </a:p>
          </p:txBody>
        </p:sp>
        <p:sp>
          <p:nvSpPr>
            <p:cNvPr id="42" name="Rectangle 41"/>
            <p:cNvSpPr/>
            <p:nvPr/>
          </p:nvSpPr>
          <p:spPr>
            <a:xfrm>
              <a:off x="9889114" y="2170626"/>
              <a:ext cx="1423115" cy="40878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smtClean="0">
                  <a:gradFill>
                    <a:gsLst>
                      <a:gs pos="0">
                        <a:srgbClr val="FFFFFF"/>
                      </a:gs>
                      <a:gs pos="100000">
                        <a:srgbClr val="FFFFFF"/>
                      </a:gs>
                    </a:gsLst>
                    <a:lin ang="5400000" scaled="0"/>
                  </a:gradFill>
                </a:rPr>
                <a:t>JSON</a:t>
              </a:r>
              <a:endParaRPr lang="en-US" dirty="0">
                <a:gradFill>
                  <a:gsLst>
                    <a:gs pos="0">
                      <a:srgbClr val="FFFFFF"/>
                    </a:gs>
                    <a:gs pos="100000">
                      <a:srgbClr val="FFFFFF"/>
                    </a:gs>
                  </a:gsLst>
                  <a:lin ang="5400000" scaled="0"/>
                </a:gradFill>
              </a:endParaRPr>
            </a:p>
          </p:txBody>
        </p:sp>
        <p:sp>
          <p:nvSpPr>
            <p:cNvPr id="44" name="Rectangle 43"/>
            <p:cNvSpPr/>
            <p:nvPr/>
          </p:nvSpPr>
          <p:spPr>
            <a:xfrm>
              <a:off x="9899008" y="1703024"/>
              <a:ext cx="1423115" cy="40878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smtClean="0">
                  <a:gradFill>
                    <a:gsLst>
                      <a:gs pos="0">
                        <a:srgbClr val="FFFFFF"/>
                      </a:gs>
                      <a:gs pos="100000">
                        <a:srgbClr val="FFFFFF"/>
                      </a:gs>
                    </a:gsLst>
                    <a:lin ang="5400000" scaled="0"/>
                  </a:gradFill>
                </a:rPr>
                <a:t>XML</a:t>
              </a:r>
              <a:endParaRPr lang="en-US" dirty="0">
                <a:gradFill>
                  <a:gsLst>
                    <a:gs pos="0">
                      <a:srgbClr val="FFFFFF"/>
                    </a:gs>
                    <a:gs pos="100000">
                      <a:srgbClr val="FFFFFF"/>
                    </a:gs>
                  </a:gsLst>
                  <a:lin ang="5400000" scaled="0"/>
                </a:gradFill>
              </a:endParaRPr>
            </a:p>
          </p:txBody>
        </p:sp>
      </p:grpSp>
    </p:spTree>
    <p:extLst>
      <p:ext uri="{BB962C8B-B14F-4D97-AF65-F5344CB8AC3E}">
        <p14:creationId xmlns:p14="http://schemas.microsoft.com/office/powerpoint/2010/main" val="18635616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100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Web API</a:t>
            </a:r>
            <a:endParaRPr lang="en-US" dirty="0"/>
          </a:p>
        </p:txBody>
      </p:sp>
      <p:sp>
        <p:nvSpPr>
          <p:cNvPr id="4" name="Text Placeholder 3"/>
          <p:cNvSpPr>
            <a:spLocks noGrp="1"/>
          </p:cNvSpPr>
          <p:nvPr>
            <p:ph type="body" sz="quarter" idx="10"/>
          </p:nvPr>
        </p:nvSpPr>
        <p:spPr>
          <a:xfrm>
            <a:off x="519112" y="2278310"/>
            <a:ext cx="11149013" cy="3231654"/>
          </a:xfrm>
        </p:spPr>
        <p:txBody>
          <a:bodyPr/>
          <a:lstStyle/>
          <a:p>
            <a:pPr marL="574675" indent="-571500">
              <a:buFont typeface="Arial" pitchFamily="34" charset="0"/>
              <a:buChar char="•"/>
            </a:pPr>
            <a:r>
              <a:rPr lang="en-US" dirty="0" smtClean="0"/>
              <a:t>A </a:t>
            </a:r>
            <a:r>
              <a:rPr lang="en-US" dirty="0" err="1" smtClean="0"/>
              <a:t>RESTful</a:t>
            </a:r>
            <a:r>
              <a:rPr lang="en-US" dirty="0" smtClean="0"/>
              <a:t>, HTTP-considerate interface</a:t>
            </a:r>
          </a:p>
          <a:p>
            <a:pPr marL="574675" indent="-571500">
              <a:buFont typeface="Arial" pitchFamily="34" charset="0"/>
              <a:buChar char="•"/>
            </a:pPr>
            <a:r>
              <a:rPr lang="en-US" dirty="0" smtClean="0"/>
              <a:t>Previously WCF Web API, rebuilt as part of MVC</a:t>
            </a:r>
          </a:p>
          <a:p>
            <a:pPr marL="574675" indent="-571500">
              <a:buFont typeface="Arial" pitchFamily="34" charset="0"/>
              <a:buChar char="•"/>
            </a:pPr>
            <a:r>
              <a:rPr lang="en-US" dirty="0" smtClean="0"/>
              <a:t>More consistent with the MVC approach</a:t>
            </a:r>
          </a:p>
          <a:p>
            <a:pPr marL="574675" indent="-571500">
              <a:buFont typeface="Arial" pitchFamily="34" charset="0"/>
              <a:buChar char="•"/>
            </a:pPr>
            <a:r>
              <a:rPr lang="en-US" dirty="0" smtClean="0"/>
              <a:t>JSON and XML support out-of-the-box</a:t>
            </a:r>
          </a:p>
          <a:p>
            <a:pPr marL="574675" indent="-571500">
              <a:buFont typeface="Arial" pitchFamily="34" charset="0"/>
              <a:buChar char="•"/>
            </a:pPr>
            <a:r>
              <a:rPr lang="en-US" dirty="0" smtClean="0"/>
              <a:t>Custom formatter support available</a:t>
            </a:r>
          </a:p>
        </p:txBody>
      </p:sp>
      <p:sp>
        <p:nvSpPr>
          <p:cNvPr id="6" name="Rectangle 5"/>
          <p:cNvSpPr/>
          <p:nvPr>
            <p:custDataLst>
              <p:tags r:id="rId1"/>
            </p:custDataLst>
          </p:nvPr>
        </p:nvSpPr>
        <p:spPr bwMode="auto">
          <a:xfrm>
            <a:off x="516571" y="1420813"/>
            <a:ext cx="10850511" cy="58477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noAutofit/>
          </a:bodyPr>
          <a:lstStyle/>
          <a:p>
            <a:pPr algn="ctr" defTabSz="914363" fontAlgn="base">
              <a:spcBef>
                <a:spcPts val="1200"/>
              </a:spcBef>
              <a:buSzPct val="80000"/>
            </a:pPr>
            <a:r>
              <a:rPr lang="en-US" sz="3200" dirty="0" smtClean="0">
                <a:ln>
                  <a:solidFill>
                    <a:schemeClr val="bg1">
                      <a:alpha val="0"/>
                    </a:schemeClr>
                  </a:solidFill>
                </a:ln>
                <a:solidFill>
                  <a:schemeClr val="bg1"/>
                </a:solidFill>
              </a:rPr>
              <a:t>How can you expose your site’s reach to devices or do B2B?</a:t>
            </a:r>
            <a:endParaRPr lang="en-US" sz="3200" dirty="0">
              <a:ln>
                <a:solidFill>
                  <a:schemeClr val="bg1">
                    <a:alpha val="0"/>
                  </a:schemeClr>
                </a:solidFill>
              </a:ln>
              <a:solidFill>
                <a:schemeClr val="bg1"/>
              </a:solidFill>
            </a:endParaRPr>
          </a:p>
        </p:txBody>
      </p:sp>
      <p:sp>
        <p:nvSpPr>
          <p:cNvPr id="7" name="Rectangle 6"/>
          <p:cNvSpPr/>
          <p:nvPr>
            <p:custDataLst>
              <p:tags r:id="rId2"/>
            </p:custDataLst>
          </p:nvPr>
        </p:nvSpPr>
        <p:spPr bwMode="auto">
          <a:xfrm>
            <a:off x="519112" y="1420813"/>
            <a:ext cx="10850511" cy="58477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noAutofit/>
          </a:bodyPr>
          <a:lstStyle/>
          <a:p>
            <a:pPr algn="ctr" defTabSz="914363" fontAlgn="base">
              <a:spcBef>
                <a:spcPts val="1200"/>
              </a:spcBef>
              <a:buSzPct val="80000"/>
            </a:pPr>
            <a:r>
              <a:rPr lang="en-US" sz="3200" dirty="0" smtClean="0">
                <a:ln>
                  <a:solidFill>
                    <a:schemeClr val="bg1">
                      <a:alpha val="0"/>
                    </a:schemeClr>
                  </a:solidFill>
                </a:ln>
                <a:solidFill>
                  <a:schemeClr val="bg1"/>
                </a:solidFill>
              </a:rPr>
              <a:t>Now you can expose your site’s reach to devices or do B2B</a:t>
            </a:r>
            <a:endParaRPr lang="en-US" sz="3200" dirty="0">
              <a:ln>
                <a:solidFill>
                  <a:schemeClr val="bg1">
                    <a:alpha val="0"/>
                  </a:schemeClr>
                </a:solidFill>
              </a:ln>
              <a:solidFill>
                <a:schemeClr val="bg1"/>
              </a:solidFill>
            </a:endParaRPr>
          </a:p>
        </p:txBody>
      </p:sp>
    </p:spTree>
    <p:extLst>
      <p:ext uri="{BB962C8B-B14F-4D97-AF65-F5344CB8AC3E}">
        <p14:creationId xmlns:p14="http://schemas.microsoft.com/office/powerpoint/2010/main" val="42050198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30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3500"/>
                            </p:stCondLst>
                            <p:childTnLst>
                              <p:par>
                                <p:cTn id="9" presetID="10" presetClass="entr" presetSubtype="0" fill="hold" grpId="0" nodeType="after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animEffect transition="in" filter="fade">
                                      <p:cBhvr>
                                        <p:cTn id="11" dur="500"/>
                                        <p:tgtEl>
                                          <p:spTgt spid="4">
                                            <p:txEl>
                                              <p:pRg st="0" end="0"/>
                                            </p:txEl>
                                          </p:spTgt>
                                        </p:tgtEl>
                                      </p:cBhvr>
                                    </p:animEffect>
                                  </p:childTnLst>
                                </p:cTn>
                              </p:par>
                            </p:childTnLst>
                          </p:cTn>
                        </p:par>
                        <p:par>
                          <p:cTn id="12" fill="hold">
                            <p:stCondLst>
                              <p:cond delay="4000"/>
                            </p:stCondLst>
                            <p:childTnLst>
                              <p:par>
                                <p:cTn id="13" presetID="10" presetClass="entr" presetSubtype="0" fill="hold" grpId="0" nodeType="after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animEffect transition="in" filter="fade">
                                      <p:cBhvr>
                                        <p:cTn id="15" dur="500"/>
                                        <p:tgtEl>
                                          <p:spTgt spid="4">
                                            <p:txEl>
                                              <p:pRg st="1" end="1"/>
                                            </p:txEl>
                                          </p:spTgt>
                                        </p:tgtEl>
                                      </p:cBhvr>
                                    </p:animEffect>
                                  </p:childTnLst>
                                </p:cTn>
                              </p:par>
                            </p:childTnLst>
                          </p:cTn>
                        </p:par>
                        <p:par>
                          <p:cTn id="16" fill="hold">
                            <p:stCondLst>
                              <p:cond delay="4500"/>
                            </p:stCondLst>
                            <p:childTnLst>
                              <p:par>
                                <p:cTn id="17" presetID="10" presetClass="entr" presetSubtype="0" fill="hold" grpId="0" nodeType="after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animEffect transition="in" filter="fade">
                                      <p:cBhvr>
                                        <p:cTn id="19" dur="500"/>
                                        <p:tgtEl>
                                          <p:spTgt spid="4">
                                            <p:txEl>
                                              <p:pRg st="2" end="2"/>
                                            </p:txEl>
                                          </p:spTgt>
                                        </p:tgtEl>
                                      </p:cBhvr>
                                    </p:animEffect>
                                  </p:childTnLst>
                                </p:cTn>
                              </p:par>
                            </p:childTnLst>
                          </p:cTn>
                        </p:par>
                        <p:par>
                          <p:cTn id="20" fill="hold">
                            <p:stCondLst>
                              <p:cond delay="5000"/>
                            </p:stCondLst>
                            <p:childTnLst>
                              <p:par>
                                <p:cTn id="21" presetID="10" presetClass="entr" presetSubtype="0" fill="hold" grpId="0" nodeType="afterEffect">
                                  <p:stCondLst>
                                    <p:cond delay="0"/>
                                  </p:stCondLst>
                                  <p:childTnLst>
                                    <p:set>
                                      <p:cBhvr>
                                        <p:cTn id="22" dur="1" fill="hold">
                                          <p:stCondLst>
                                            <p:cond delay="0"/>
                                          </p:stCondLst>
                                        </p:cTn>
                                        <p:tgtEl>
                                          <p:spTgt spid="4">
                                            <p:txEl>
                                              <p:pRg st="3" end="3"/>
                                            </p:txEl>
                                          </p:spTgt>
                                        </p:tgtEl>
                                        <p:attrNameLst>
                                          <p:attrName>style.visibility</p:attrName>
                                        </p:attrNameLst>
                                      </p:cBhvr>
                                      <p:to>
                                        <p:strVal val="visible"/>
                                      </p:to>
                                    </p:set>
                                    <p:animEffect transition="in" filter="fade">
                                      <p:cBhvr>
                                        <p:cTn id="23" dur="500"/>
                                        <p:tgtEl>
                                          <p:spTgt spid="4">
                                            <p:txEl>
                                              <p:pRg st="3" end="3"/>
                                            </p:txEl>
                                          </p:spTgt>
                                        </p:tgtEl>
                                      </p:cBhvr>
                                    </p:animEffect>
                                  </p:childTnLst>
                                </p:cTn>
                              </p:par>
                            </p:childTnLst>
                          </p:cTn>
                        </p:par>
                        <p:par>
                          <p:cTn id="24" fill="hold">
                            <p:stCondLst>
                              <p:cond delay="5500"/>
                            </p:stCondLst>
                            <p:childTnLst>
                              <p:par>
                                <p:cTn id="25" presetID="10" presetClass="entr" presetSubtype="0" fill="hold" grpId="0" nodeType="after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fade">
                                      <p:cBhvr>
                                        <p:cTn id="3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build="p"/>
      <p:bldP spid="7"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bwMode="auto">
          <a:xfrm>
            <a:off x="-1" y="2971258"/>
            <a:ext cx="12188825" cy="3108543"/>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4" name="Rectangle 13"/>
          <p:cNvSpPr/>
          <p:nvPr/>
        </p:nvSpPr>
        <p:spPr bwMode="auto">
          <a:xfrm>
            <a:off x="0" y="1698670"/>
            <a:ext cx="12188825" cy="1166331"/>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3" name="Title 2"/>
          <p:cNvSpPr>
            <a:spLocks noGrp="1"/>
          </p:cNvSpPr>
          <p:nvPr>
            <p:ph type="title"/>
          </p:nvPr>
        </p:nvSpPr>
        <p:spPr>
          <a:xfrm>
            <a:off x="519112" y="228600"/>
            <a:ext cx="11149013" cy="664797"/>
          </a:xfrm>
        </p:spPr>
        <p:txBody>
          <a:bodyPr/>
          <a:lstStyle/>
          <a:p>
            <a:r>
              <a:rPr lang="en-US" sz="4800" dirty="0" smtClean="0"/>
              <a:t>A simple API in 5 steps</a:t>
            </a:r>
            <a:endParaRPr lang="en-US" sz="4800" dirty="0"/>
          </a:p>
        </p:txBody>
      </p:sp>
      <p:sp>
        <p:nvSpPr>
          <p:cNvPr id="5" name="TextBox 4"/>
          <p:cNvSpPr txBox="1"/>
          <p:nvPr/>
        </p:nvSpPr>
        <p:spPr>
          <a:xfrm>
            <a:off x="5130025" y="1695450"/>
            <a:ext cx="6211891" cy="1169551"/>
          </a:xfrm>
          <a:prstGeom prst="rect">
            <a:avLst/>
          </a:prstGeom>
          <a:solidFill>
            <a:schemeClr val="accent6"/>
          </a:solidFill>
          <a:ln>
            <a:noFill/>
          </a:ln>
          <a:effectLst/>
        </p:spPr>
        <p:style>
          <a:lnRef idx="3">
            <a:schemeClr val="lt1"/>
          </a:lnRef>
          <a:fillRef idx="1">
            <a:schemeClr val="accent3"/>
          </a:fillRef>
          <a:effectRef idx="1">
            <a:schemeClr val="accent3"/>
          </a:effectRef>
          <a:fontRef idx="minor">
            <a:schemeClr val="lt1"/>
          </a:fontRef>
        </p:style>
        <p:txBody>
          <a:bodyPr wrap="square" rtlCol="0">
            <a:spAutoFit/>
          </a:bodyPr>
          <a:lstStyle/>
          <a:p>
            <a:r>
              <a:rPr lang="en-US" sz="1400" dirty="0">
                <a:solidFill>
                  <a:schemeClr val="lt1">
                    <a:alpha val="99000"/>
                  </a:schemeClr>
                </a:solidFill>
                <a:latin typeface="Consolas" pitchFamily="49" charset="0"/>
                <a:cs typeface="Consolas" pitchFamily="49" charset="0"/>
              </a:rPr>
              <a:t>public class Person</a:t>
            </a:r>
          </a:p>
          <a:p>
            <a:r>
              <a:rPr lang="en-US" sz="1400" dirty="0">
                <a:solidFill>
                  <a:schemeClr val="lt1">
                    <a:alpha val="99000"/>
                  </a:schemeClr>
                </a:solidFill>
                <a:latin typeface="Consolas" pitchFamily="49" charset="0"/>
                <a:cs typeface="Consolas" pitchFamily="49" charset="0"/>
              </a:rPr>
              <a:t>{</a:t>
            </a:r>
          </a:p>
          <a:p>
            <a:r>
              <a:rPr lang="en-US" sz="1400" dirty="0">
                <a:solidFill>
                  <a:schemeClr val="lt1">
                    <a:alpha val="99000"/>
                  </a:schemeClr>
                </a:solidFill>
                <a:latin typeface="Consolas" pitchFamily="49" charset="0"/>
                <a:cs typeface="Consolas" pitchFamily="49" charset="0"/>
              </a:rPr>
              <a:t>    public </a:t>
            </a:r>
            <a:r>
              <a:rPr lang="en-US" sz="1400" dirty="0" err="1">
                <a:solidFill>
                  <a:schemeClr val="lt1">
                    <a:alpha val="99000"/>
                  </a:schemeClr>
                </a:solidFill>
                <a:latin typeface="Consolas" pitchFamily="49" charset="0"/>
                <a:cs typeface="Consolas" pitchFamily="49" charset="0"/>
              </a:rPr>
              <a:t>int</a:t>
            </a:r>
            <a:r>
              <a:rPr lang="en-US" sz="1400" dirty="0">
                <a:solidFill>
                  <a:schemeClr val="lt1">
                    <a:alpha val="99000"/>
                  </a:schemeClr>
                </a:solidFill>
                <a:latin typeface="Consolas" pitchFamily="49" charset="0"/>
                <a:cs typeface="Consolas" pitchFamily="49" charset="0"/>
              </a:rPr>
              <a:t> Id { get; set; }</a:t>
            </a:r>
          </a:p>
          <a:p>
            <a:r>
              <a:rPr lang="en-US" sz="1400" dirty="0">
                <a:solidFill>
                  <a:schemeClr val="lt1">
                    <a:alpha val="99000"/>
                  </a:schemeClr>
                </a:solidFill>
                <a:latin typeface="Consolas" pitchFamily="49" charset="0"/>
                <a:cs typeface="Consolas" pitchFamily="49" charset="0"/>
              </a:rPr>
              <a:t>    public string Name { get; set; }</a:t>
            </a:r>
          </a:p>
          <a:p>
            <a:r>
              <a:rPr lang="en-US" sz="1400" dirty="0">
                <a:solidFill>
                  <a:schemeClr val="lt1">
                    <a:alpha val="99000"/>
                  </a:schemeClr>
                </a:solidFill>
                <a:latin typeface="Consolas" pitchFamily="49" charset="0"/>
                <a:cs typeface="Consolas" pitchFamily="49" charset="0"/>
              </a:rPr>
              <a:t>}</a:t>
            </a:r>
            <a:endParaRPr lang="en-US" sz="1400" dirty="0" smtClean="0">
              <a:solidFill>
                <a:schemeClr val="lt1">
                  <a:alpha val="99000"/>
                </a:schemeClr>
              </a:solidFill>
              <a:latin typeface="Consolas" pitchFamily="49" charset="0"/>
              <a:cs typeface="Consolas" pitchFamily="49" charset="0"/>
            </a:endParaRPr>
          </a:p>
        </p:txBody>
      </p:sp>
      <p:sp>
        <p:nvSpPr>
          <p:cNvPr id="8" name="Rectangle 7"/>
          <p:cNvSpPr/>
          <p:nvPr/>
        </p:nvSpPr>
        <p:spPr>
          <a:xfrm>
            <a:off x="433839" y="1698670"/>
            <a:ext cx="2167838" cy="1077218"/>
          </a:xfrm>
          <a:prstGeom prst="rect">
            <a:avLst/>
          </a:prstGeom>
        </p:spPr>
        <p:txBody>
          <a:bodyPr wrap="none">
            <a:spAutoFit/>
          </a:bodyPr>
          <a:lstStyle/>
          <a:p>
            <a:r>
              <a:rPr lang="en-US" sz="4000" dirty="0" smtClean="0">
                <a:solidFill>
                  <a:schemeClr val="accent2">
                    <a:alpha val="99000"/>
                  </a:schemeClr>
                </a:solidFill>
                <a:latin typeface="Segoe UI Light" pitchFamily="34" charset="0"/>
              </a:rPr>
              <a:t>Step 1:</a:t>
            </a:r>
            <a:endParaRPr lang="en-US" sz="4000" dirty="0">
              <a:solidFill>
                <a:schemeClr val="accent2">
                  <a:alpha val="99000"/>
                </a:schemeClr>
              </a:solidFill>
              <a:latin typeface="Segoe UI Light" pitchFamily="34" charset="0"/>
            </a:endParaRPr>
          </a:p>
          <a:p>
            <a:r>
              <a:rPr lang="en-US" dirty="0" smtClean="0">
                <a:solidFill>
                  <a:schemeClr val="tx2">
                    <a:alpha val="99000"/>
                  </a:schemeClr>
                </a:solidFill>
                <a:latin typeface="Segoe UI Light" pitchFamily="34" charset="0"/>
              </a:rPr>
              <a:t>Create a Model</a:t>
            </a:r>
            <a:endParaRPr lang="en-US" dirty="0">
              <a:solidFill>
                <a:schemeClr val="tx2">
                  <a:alpha val="99000"/>
                </a:schemeClr>
              </a:solidFill>
              <a:latin typeface="Segoe UI Light" pitchFamily="34" charset="0"/>
            </a:endParaRPr>
          </a:p>
        </p:txBody>
      </p:sp>
      <p:sp>
        <p:nvSpPr>
          <p:cNvPr id="9" name="TextBox 8"/>
          <p:cNvSpPr txBox="1"/>
          <p:nvPr/>
        </p:nvSpPr>
        <p:spPr>
          <a:xfrm>
            <a:off x="5130023" y="2971258"/>
            <a:ext cx="6211893" cy="3108543"/>
          </a:xfrm>
          <a:prstGeom prst="rect">
            <a:avLst/>
          </a:prstGeom>
          <a:solidFill>
            <a:schemeClr val="accent6"/>
          </a:solidFill>
          <a:ln>
            <a:noFill/>
          </a:ln>
          <a:effectLst/>
        </p:spPr>
        <p:style>
          <a:lnRef idx="3">
            <a:schemeClr val="lt1"/>
          </a:lnRef>
          <a:fillRef idx="1">
            <a:schemeClr val="accent3"/>
          </a:fillRef>
          <a:effectRef idx="1">
            <a:schemeClr val="accent3"/>
          </a:effectRef>
          <a:fontRef idx="minor">
            <a:schemeClr val="lt1"/>
          </a:fontRef>
        </p:style>
        <p:txBody>
          <a:bodyPr wrap="square" rtlCol="0">
            <a:spAutoFit/>
          </a:bodyPr>
          <a:lstStyle/>
          <a:p>
            <a:r>
              <a:rPr lang="en-US" sz="1400" dirty="0">
                <a:solidFill>
                  <a:schemeClr val="lt1">
                    <a:alpha val="99000"/>
                  </a:schemeClr>
                </a:solidFill>
                <a:latin typeface="Consolas" pitchFamily="49" charset="0"/>
                <a:cs typeface="Consolas" pitchFamily="49" charset="0"/>
              </a:rPr>
              <a:t>public class </a:t>
            </a:r>
            <a:r>
              <a:rPr lang="en-US" sz="1400" dirty="0" err="1">
                <a:solidFill>
                  <a:schemeClr val="lt1">
                    <a:alpha val="99000"/>
                  </a:schemeClr>
                </a:solidFill>
                <a:latin typeface="Consolas" pitchFamily="49" charset="0"/>
                <a:cs typeface="Consolas" pitchFamily="49" charset="0"/>
              </a:rPr>
              <a:t>PersonController</a:t>
            </a:r>
            <a:r>
              <a:rPr lang="en-US" sz="1400" dirty="0">
                <a:solidFill>
                  <a:schemeClr val="lt1">
                    <a:alpha val="99000"/>
                  </a:schemeClr>
                </a:solidFill>
                <a:latin typeface="Consolas" pitchFamily="49" charset="0"/>
                <a:cs typeface="Consolas" pitchFamily="49" charset="0"/>
              </a:rPr>
              <a:t> : </a:t>
            </a:r>
            <a:r>
              <a:rPr lang="en-US" sz="1400" dirty="0" err="1">
                <a:solidFill>
                  <a:schemeClr val="accent4">
                    <a:lumMod val="40000"/>
                    <a:lumOff val="60000"/>
                    <a:alpha val="99000"/>
                  </a:schemeClr>
                </a:solidFill>
                <a:latin typeface="Consolas" pitchFamily="49" charset="0"/>
                <a:cs typeface="Consolas" pitchFamily="49" charset="0"/>
              </a:rPr>
              <a:t>ApiController</a:t>
            </a:r>
            <a:endParaRPr lang="en-US" sz="1400" dirty="0">
              <a:solidFill>
                <a:schemeClr val="accent4">
                  <a:lumMod val="40000"/>
                  <a:lumOff val="60000"/>
                  <a:alpha val="99000"/>
                </a:schemeClr>
              </a:solidFill>
              <a:latin typeface="Consolas" pitchFamily="49" charset="0"/>
              <a:cs typeface="Consolas" pitchFamily="49" charset="0"/>
            </a:endParaRPr>
          </a:p>
          <a:p>
            <a:r>
              <a:rPr lang="en-US" sz="1400" dirty="0">
                <a:solidFill>
                  <a:schemeClr val="lt1">
                    <a:alpha val="99000"/>
                  </a:schemeClr>
                </a:solidFill>
                <a:latin typeface="Consolas" pitchFamily="49" charset="0"/>
                <a:cs typeface="Consolas" pitchFamily="49" charset="0"/>
              </a:rPr>
              <a:t>{</a:t>
            </a:r>
          </a:p>
          <a:p>
            <a:r>
              <a:rPr lang="en-US" sz="1400" dirty="0">
                <a:solidFill>
                  <a:schemeClr val="lt1">
                    <a:alpha val="99000"/>
                  </a:schemeClr>
                </a:solidFill>
                <a:latin typeface="Consolas" pitchFamily="49" charset="0"/>
                <a:cs typeface="Consolas" pitchFamily="49" charset="0"/>
              </a:rPr>
              <a:t>    List&lt;Person&gt; _people</a:t>
            </a:r>
            <a:r>
              <a:rPr lang="en-US" sz="1400" dirty="0" smtClean="0">
                <a:solidFill>
                  <a:schemeClr val="lt1">
                    <a:alpha val="99000"/>
                  </a:schemeClr>
                </a:solidFill>
                <a:latin typeface="Consolas" pitchFamily="49" charset="0"/>
                <a:cs typeface="Consolas" pitchFamily="49" charset="0"/>
              </a:rPr>
              <a:t>;</a:t>
            </a:r>
            <a:endParaRPr lang="en-US" sz="1400" dirty="0">
              <a:solidFill>
                <a:schemeClr val="lt1">
                  <a:alpha val="99000"/>
                </a:schemeClr>
              </a:solidFill>
              <a:latin typeface="Consolas" pitchFamily="49" charset="0"/>
              <a:cs typeface="Consolas" pitchFamily="49" charset="0"/>
            </a:endParaRPr>
          </a:p>
          <a:p>
            <a:r>
              <a:rPr lang="en-US" sz="1400" dirty="0">
                <a:solidFill>
                  <a:schemeClr val="lt1">
                    <a:alpha val="99000"/>
                  </a:schemeClr>
                </a:solidFill>
                <a:latin typeface="Consolas" pitchFamily="49" charset="0"/>
                <a:cs typeface="Consolas" pitchFamily="49" charset="0"/>
              </a:rPr>
              <a:t>    public </a:t>
            </a:r>
            <a:r>
              <a:rPr lang="en-US" sz="1400" dirty="0" err="1">
                <a:solidFill>
                  <a:schemeClr val="lt1">
                    <a:alpha val="99000"/>
                  </a:schemeClr>
                </a:solidFill>
                <a:latin typeface="Consolas" pitchFamily="49" charset="0"/>
                <a:cs typeface="Consolas" pitchFamily="49" charset="0"/>
              </a:rPr>
              <a:t>PersonController</a:t>
            </a:r>
            <a:r>
              <a:rPr lang="en-US" sz="1400" dirty="0">
                <a:solidFill>
                  <a:schemeClr val="lt1">
                    <a:alpha val="99000"/>
                  </a:schemeClr>
                </a:solidFill>
                <a:latin typeface="Consolas" pitchFamily="49" charset="0"/>
                <a:cs typeface="Consolas" pitchFamily="49" charset="0"/>
              </a:rPr>
              <a:t>()</a:t>
            </a:r>
          </a:p>
          <a:p>
            <a:r>
              <a:rPr lang="en-US" sz="1400" dirty="0">
                <a:solidFill>
                  <a:schemeClr val="lt1">
                    <a:alpha val="99000"/>
                  </a:schemeClr>
                </a:solidFill>
                <a:latin typeface="Consolas" pitchFamily="49" charset="0"/>
                <a:cs typeface="Consolas" pitchFamily="49" charset="0"/>
              </a:rPr>
              <a:t>    {</a:t>
            </a:r>
          </a:p>
          <a:p>
            <a:r>
              <a:rPr lang="en-US" sz="1400" dirty="0">
                <a:solidFill>
                  <a:schemeClr val="lt1">
                    <a:alpha val="99000"/>
                  </a:schemeClr>
                </a:solidFill>
                <a:latin typeface="Consolas" pitchFamily="49" charset="0"/>
                <a:cs typeface="Consolas" pitchFamily="49" charset="0"/>
              </a:rPr>
              <a:t>        _people = new List&lt;Person&gt;();</a:t>
            </a:r>
          </a:p>
          <a:p>
            <a:r>
              <a:rPr lang="en-US" sz="1400" dirty="0">
                <a:solidFill>
                  <a:schemeClr val="lt1">
                    <a:alpha val="99000"/>
                  </a:schemeClr>
                </a:solidFill>
                <a:latin typeface="Consolas" pitchFamily="49" charset="0"/>
                <a:cs typeface="Consolas" pitchFamily="49" charset="0"/>
              </a:rPr>
              <a:t>        _</a:t>
            </a:r>
            <a:r>
              <a:rPr lang="en-US" sz="1400" dirty="0" err="1">
                <a:solidFill>
                  <a:schemeClr val="lt1">
                    <a:alpha val="99000"/>
                  </a:schemeClr>
                </a:solidFill>
                <a:latin typeface="Consolas" pitchFamily="49" charset="0"/>
                <a:cs typeface="Consolas" pitchFamily="49" charset="0"/>
              </a:rPr>
              <a:t>people.AddRange</a:t>
            </a:r>
            <a:r>
              <a:rPr lang="en-US" sz="1400" dirty="0">
                <a:solidFill>
                  <a:schemeClr val="lt1">
                    <a:alpha val="99000"/>
                  </a:schemeClr>
                </a:solidFill>
                <a:latin typeface="Consolas" pitchFamily="49" charset="0"/>
                <a:cs typeface="Consolas" pitchFamily="49" charset="0"/>
              </a:rPr>
              <a:t>(new Person[]</a:t>
            </a:r>
          </a:p>
          <a:p>
            <a:r>
              <a:rPr lang="en-US" sz="1400" dirty="0">
                <a:solidFill>
                  <a:schemeClr val="lt1">
                    <a:alpha val="99000"/>
                  </a:schemeClr>
                </a:solidFill>
                <a:latin typeface="Consolas" pitchFamily="49" charset="0"/>
                <a:cs typeface="Consolas" pitchFamily="49" charset="0"/>
              </a:rPr>
              <a:t>        {</a:t>
            </a:r>
          </a:p>
          <a:p>
            <a:r>
              <a:rPr lang="en-US" sz="1400" dirty="0">
                <a:solidFill>
                  <a:schemeClr val="lt1">
                    <a:alpha val="99000"/>
                  </a:schemeClr>
                </a:solidFill>
                <a:latin typeface="Consolas" pitchFamily="49" charset="0"/>
                <a:cs typeface="Consolas" pitchFamily="49" charset="0"/>
              </a:rPr>
              <a:t>            new Person { Id = 1, Name = "Chuck Norris" },</a:t>
            </a:r>
          </a:p>
          <a:p>
            <a:r>
              <a:rPr lang="en-US" sz="1400" dirty="0">
                <a:solidFill>
                  <a:schemeClr val="lt1">
                    <a:alpha val="99000"/>
                  </a:schemeClr>
                </a:solidFill>
                <a:latin typeface="Consolas" pitchFamily="49" charset="0"/>
                <a:cs typeface="Consolas" pitchFamily="49" charset="0"/>
              </a:rPr>
              <a:t>            new Person { Id = 2, Name = "David </a:t>
            </a:r>
            <a:r>
              <a:rPr lang="en-US" sz="1400" dirty="0" err="1">
                <a:solidFill>
                  <a:schemeClr val="lt1">
                    <a:alpha val="99000"/>
                  </a:schemeClr>
                </a:solidFill>
                <a:latin typeface="Consolas" pitchFamily="49" charset="0"/>
                <a:cs typeface="Consolas" pitchFamily="49" charset="0"/>
              </a:rPr>
              <a:t>Caradine</a:t>
            </a:r>
            <a:r>
              <a:rPr lang="en-US" sz="1400" dirty="0">
                <a:solidFill>
                  <a:schemeClr val="lt1">
                    <a:alpha val="99000"/>
                  </a:schemeClr>
                </a:solidFill>
                <a:latin typeface="Consolas" pitchFamily="49" charset="0"/>
                <a:cs typeface="Consolas" pitchFamily="49" charset="0"/>
              </a:rPr>
              <a:t>" </a:t>
            </a:r>
            <a:r>
              <a:rPr lang="en-US" sz="1400" dirty="0" smtClean="0">
                <a:solidFill>
                  <a:schemeClr val="lt1">
                    <a:alpha val="99000"/>
                  </a:schemeClr>
                </a:solidFill>
                <a:latin typeface="Consolas" pitchFamily="49" charset="0"/>
                <a:cs typeface="Consolas" pitchFamily="49" charset="0"/>
              </a:rPr>
              <a:t>},</a:t>
            </a:r>
          </a:p>
          <a:p>
            <a:r>
              <a:rPr lang="en-US" sz="1400" dirty="0" smtClean="0">
                <a:solidFill>
                  <a:schemeClr val="lt1">
                    <a:alpha val="99000"/>
                  </a:schemeClr>
                </a:solidFill>
                <a:latin typeface="Consolas" pitchFamily="49" charset="0"/>
                <a:cs typeface="Consolas" pitchFamily="49" charset="0"/>
              </a:rPr>
              <a:t>            new Person { Id = 3, Name = "Bruce Lee" }</a:t>
            </a:r>
          </a:p>
          <a:p>
            <a:r>
              <a:rPr lang="en-US" sz="1400" dirty="0" smtClean="0">
                <a:solidFill>
                  <a:schemeClr val="lt1">
                    <a:alpha val="99000"/>
                  </a:schemeClr>
                </a:solidFill>
                <a:latin typeface="Consolas" pitchFamily="49" charset="0"/>
                <a:cs typeface="Consolas" pitchFamily="49" charset="0"/>
              </a:rPr>
              <a:t>        </a:t>
            </a:r>
            <a:r>
              <a:rPr lang="en-US" sz="1400" dirty="0">
                <a:solidFill>
                  <a:schemeClr val="lt1">
                    <a:alpha val="99000"/>
                  </a:schemeClr>
                </a:solidFill>
                <a:latin typeface="Consolas" pitchFamily="49" charset="0"/>
                <a:cs typeface="Consolas" pitchFamily="49" charset="0"/>
              </a:rPr>
              <a:t>});</a:t>
            </a:r>
          </a:p>
          <a:p>
            <a:r>
              <a:rPr lang="en-US" sz="1400" dirty="0">
                <a:solidFill>
                  <a:schemeClr val="lt1">
                    <a:alpha val="99000"/>
                  </a:schemeClr>
                </a:solidFill>
                <a:latin typeface="Consolas" pitchFamily="49" charset="0"/>
                <a:cs typeface="Consolas" pitchFamily="49" charset="0"/>
              </a:rPr>
              <a:t>    }</a:t>
            </a:r>
          </a:p>
          <a:p>
            <a:r>
              <a:rPr lang="en-US" sz="1400" dirty="0">
                <a:solidFill>
                  <a:schemeClr val="lt1">
                    <a:alpha val="99000"/>
                  </a:schemeClr>
                </a:solidFill>
                <a:latin typeface="Consolas" pitchFamily="49" charset="0"/>
                <a:cs typeface="Consolas" pitchFamily="49" charset="0"/>
              </a:rPr>
              <a:t>}</a:t>
            </a:r>
            <a:endParaRPr lang="en-US" sz="1400" dirty="0" smtClean="0">
              <a:solidFill>
                <a:schemeClr val="lt1">
                  <a:alpha val="99000"/>
                </a:schemeClr>
              </a:solidFill>
              <a:latin typeface="Consolas" pitchFamily="49" charset="0"/>
              <a:cs typeface="Consolas" pitchFamily="49" charset="0"/>
            </a:endParaRPr>
          </a:p>
        </p:txBody>
      </p:sp>
      <p:sp>
        <p:nvSpPr>
          <p:cNvPr id="10" name="Rectangle 9"/>
          <p:cNvSpPr/>
          <p:nvPr/>
        </p:nvSpPr>
        <p:spPr>
          <a:xfrm>
            <a:off x="433838" y="2971258"/>
            <a:ext cx="3156890" cy="1077218"/>
          </a:xfrm>
          <a:prstGeom prst="rect">
            <a:avLst/>
          </a:prstGeom>
        </p:spPr>
        <p:txBody>
          <a:bodyPr wrap="none">
            <a:spAutoFit/>
          </a:bodyPr>
          <a:lstStyle/>
          <a:p>
            <a:r>
              <a:rPr lang="en-US" sz="4000" dirty="0" smtClean="0">
                <a:solidFill>
                  <a:schemeClr val="accent2">
                    <a:alpha val="99000"/>
                  </a:schemeClr>
                </a:solidFill>
                <a:latin typeface="Segoe UI Light" pitchFamily="34" charset="0"/>
              </a:rPr>
              <a:t>Step 2:</a:t>
            </a:r>
            <a:endParaRPr lang="en-US" sz="4000" dirty="0">
              <a:solidFill>
                <a:schemeClr val="accent2">
                  <a:alpha val="99000"/>
                </a:schemeClr>
              </a:solidFill>
              <a:latin typeface="Segoe UI Light" pitchFamily="34" charset="0"/>
            </a:endParaRPr>
          </a:p>
          <a:p>
            <a:r>
              <a:rPr lang="en-US" dirty="0" smtClean="0">
                <a:solidFill>
                  <a:schemeClr val="tx2">
                    <a:alpha val="99000"/>
                  </a:schemeClr>
                </a:solidFill>
                <a:latin typeface="Segoe UI Light" pitchFamily="34" charset="0"/>
              </a:rPr>
              <a:t>Make an API Controller</a:t>
            </a:r>
            <a:endParaRPr lang="en-US" dirty="0">
              <a:solidFill>
                <a:schemeClr val="tx2">
                  <a:alpha val="99000"/>
                </a:schemeClr>
              </a:solidFill>
              <a:latin typeface="Segoe UI Light" pitchFamily="34" charset="0"/>
            </a:endParaRPr>
          </a:p>
        </p:txBody>
      </p:sp>
    </p:spTree>
    <p:extLst>
      <p:ext uri="{BB962C8B-B14F-4D97-AF65-F5344CB8AC3E}">
        <p14:creationId xmlns:p14="http://schemas.microsoft.com/office/powerpoint/2010/main" val="3846868820"/>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bwMode="auto">
          <a:xfrm>
            <a:off x="-1" y="3004814"/>
            <a:ext cx="12188825" cy="1169551"/>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4" name="Rectangle 13"/>
          <p:cNvSpPr/>
          <p:nvPr/>
        </p:nvSpPr>
        <p:spPr bwMode="auto">
          <a:xfrm>
            <a:off x="0" y="1698670"/>
            <a:ext cx="12188825" cy="1166331"/>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3" name="Title 2"/>
          <p:cNvSpPr>
            <a:spLocks noGrp="1"/>
          </p:cNvSpPr>
          <p:nvPr>
            <p:ph type="title"/>
          </p:nvPr>
        </p:nvSpPr>
        <p:spPr>
          <a:xfrm>
            <a:off x="519112" y="228600"/>
            <a:ext cx="11149013" cy="664797"/>
          </a:xfrm>
        </p:spPr>
        <p:txBody>
          <a:bodyPr/>
          <a:lstStyle/>
          <a:p>
            <a:r>
              <a:rPr lang="en-US" sz="4800" dirty="0" smtClean="0"/>
              <a:t>Make Controller actions to return &amp; save data</a:t>
            </a:r>
            <a:endParaRPr lang="en-US" sz="4800" dirty="0"/>
          </a:p>
        </p:txBody>
      </p:sp>
      <p:sp>
        <p:nvSpPr>
          <p:cNvPr id="5" name="TextBox 4"/>
          <p:cNvSpPr txBox="1"/>
          <p:nvPr/>
        </p:nvSpPr>
        <p:spPr>
          <a:xfrm>
            <a:off x="5130025" y="1695450"/>
            <a:ext cx="5901497" cy="1169551"/>
          </a:xfrm>
          <a:prstGeom prst="rect">
            <a:avLst/>
          </a:prstGeom>
          <a:solidFill>
            <a:schemeClr val="accent6"/>
          </a:solidFill>
          <a:ln>
            <a:noFill/>
          </a:ln>
          <a:effectLst/>
        </p:spPr>
        <p:style>
          <a:lnRef idx="3">
            <a:schemeClr val="lt1"/>
          </a:lnRef>
          <a:fillRef idx="1">
            <a:schemeClr val="accent3"/>
          </a:fillRef>
          <a:effectRef idx="1">
            <a:schemeClr val="accent3"/>
          </a:effectRef>
          <a:fontRef idx="minor">
            <a:schemeClr val="lt1"/>
          </a:fontRef>
        </p:style>
        <p:txBody>
          <a:bodyPr wrap="square" rtlCol="0">
            <a:spAutoFit/>
          </a:bodyPr>
          <a:lstStyle/>
          <a:p>
            <a:r>
              <a:rPr lang="en-US" sz="1400" dirty="0">
                <a:solidFill>
                  <a:schemeClr val="lt1">
                    <a:alpha val="99000"/>
                  </a:schemeClr>
                </a:solidFill>
                <a:latin typeface="Consolas" pitchFamily="49" charset="0"/>
                <a:cs typeface="Consolas" pitchFamily="49" charset="0"/>
              </a:rPr>
              <a:t>// GET /</a:t>
            </a:r>
            <a:r>
              <a:rPr lang="en-US" sz="1400" dirty="0" err="1">
                <a:solidFill>
                  <a:schemeClr val="lt1">
                    <a:alpha val="99000"/>
                  </a:schemeClr>
                </a:solidFill>
                <a:latin typeface="Consolas" pitchFamily="49" charset="0"/>
                <a:cs typeface="Consolas" pitchFamily="49" charset="0"/>
              </a:rPr>
              <a:t>api</a:t>
            </a:r>
            <a:r>
              <a:rPr lang="en-US" sz="1400" dirty="0">
                <a:solidFill>
                  <a:schemeClr val="lt1">
                    <a:alpha val="99000"/>
                  </a:schemeClr>
                </a:solidFill>
                <a:latin typeface="Consolas" pitchFamily="49" charset="0"/>
                <a:cs typeface="Consolas" pitchFamily="49" charset="0"/>
              </a:rPr>
              <a:t>/person</a:t>
            </a:r>
          </a:p>
          <a:p>
            <a:r>
              <a:rPr lang="en-US" sz="1400" dirty="0">
                <a:solidFill>
                  <a:schemeClr val="lt1">
                    <a:alpha val="99000"/>
                  </a:schemeClr>
                </a:solidFill>
                <a:latin typeface="Consolas" pitchFamily="49" charset="0"/>
                <a:cs typeface="Consolas" pitchFamily="49" charset="0"/>
              </a:rPr>
              <a:t>public </a:t>
            </a:r>
            <a:r>
              <a:rPr lang="en-US" sz="1400" dirty="0" err="1">
                <a:solidFill>
                  <a:schemeClr val="lt1">
                    <a:alpha val="99000"/>
                  </a:schemeClr>
                </a:solidFill>
                <a:latin typeface="Consolas" pitchFamily="49" charset="0"/>
                <a:cs typeface="Consolas" pitchFamily="49" charset="0"/>
              </a:rPr>
              <a:t>IEnumerable</a:t>
            </a:r>
            <a:r>
              <a:rPr lang="en-US" sz="1400" dirty="0">
                <a:solidFill>
                  <a:schemeClr val="lt1">
                    <a:alpha val="99000"/>
                  </a:schemeClr>
                </a:solidFill>
                <a:latin typeface="Consolas" pitchFamily="49" charset="0"/>
                <a:cs typeface="Consolas" pitchFamily="49" charset="0"/>
              </a:rPr>
              <a:t>&lt;</a:t>
            </a:r>
            <a:r>
              <a:rPr lang="en-US" sz="1400" dirty="0">
                <a:solidFill>
                  <a:schemeClr val="accent4">
                    <a:lumMod val="40000"/>
                    <a:lumOff val="60000"/>
                    <a:alpha val="99000"/>
                  </a:schemeClr>
                </a:solidFill>
                <a:latin typeface="Consolas" pitchFamily="49" charset="0"/>
                <a:cs typeface="Consolas" pitchFamily="49" charset="0"/>
              </a:rPr>
              <a:t>Person</a:t>
            </a:r>
            <a:r>
              <a:rPr lang="en-US" sz="1400" dirty="0">
                <a:solidFill>
                  <a:schemeClr val="lt1">
                    <a:alpha val="99000"/>
                  </a:schemeClr>
                </a:solidFill>
                <a:latin typeface="Consolas" pitchFamily="49" charset="0"/>
                <a:cs typeface="Consolas" pitchFamily="49" charset="0"/>
              </a:rPr>
              <a:t>&gt; Get()</a:t>
            </a:r>
          </a:p>
          <a:p>
            <a:r>
              <a:rPr lang="en-US" sz="1400" dirty="0">
                <a:solidFill>
                  <a:schemeClr val="lt1">
                    <a:alpha val="99000"/>
                  </a:schemeClr>
                </a:solidFill>
                <a:latin typeface="Consolas" pitchFamily="49" charset="0"/>
                <a:cs typeface="Consolas" pitchFamily="49" charset="0"/>
              </a:rPr>
              <a:t>{</a:t>
            </a:r>
          </a:p>
          <a:p>
            <a:r>
              <a:rPr lang="en-US" sz="1400" dirty="0">
                <a:solidFill>
                  <a:schemeClr val="lt1">
                    <a:alpha val="99000"/>
                  </a:schemeClr>
                </a:solidFill>
                <a:latin typeface="Consolas" pitchFamily="49" charset="0"/>
                <a:cs typeface="Consolas" pitchFamily="49" charset="0"/>
              </a:rPr>
              <a:t>    return _people;</a:t>
            </a:r>
          </a:p>
          <a:p>
            <a:r>
              <a:rPr lang="en-US" sz="1400" dirty="0">
                <a:solidFill>
                  <a:schemeClr val="lt1">
                    <a:alpha val="99000"/>
                  </a:schemeClr>
                </a:solidFill>
                <a:latin typeface="Consolas" pitchFamily="49" charset="0"/>
                <a:cs typeface="Consolas" pitchFamily="49" charset="0"/>
              </a:rPr>
              <a:t>}</a:t>
            </a:r>
            <a:endParaRPr lang="en-US" sz="1400" dirty="0" smtClean="0">
              <a:solidFill>
                <a:schemeClr val="lt1">
                  <a:alpha val="99000"/>
                </a:schemeClr>
              </a:solidFill>
              <a:latin typeface="Consolas" pitchFamily="49" charset="0"/>
              <a:cs typeface="Consolas" pitchFamily="49" charset="0"/>
            </a:endParaRPr>
          </a:p>
        </p:txBody>
      </p:sp>
      <p:sp>
        <p:nvSpPr>
          <p:cNvPr id="8" name="Rectangle 7"/>
          <p:cNvSpPr/>
          <p:nvPr/>
        </p:nvSpPr>
        <p:spPr>
          <a:xfrm>
            <a:off x="433839" y="1698670"/>
            <a:ext cx="2485232" cy="1077218"/>
          </a:xfrm>
          <a:prstGeom prst="rect">
            <a:avLst/>
          </a:prstGeom>
        </p:spPr>
        <p:txBody>
          <a:bodyPr wrap="none">
            <a:spAutoFit/>
          </a:bodyPr>
          <a:lstStyle/>
          <a:p>
            <a:r>
              <a:rPr lang="en-US" sz="4000" dirty="0" smtClean="0">
                <a:solidFill>
                  <a:schemeClr val="accent2">
                    <a:alpha val="99000"/>
                  </a:schemeClr>
                </a:solidFill>
                <a:latin typeface="Segoe UI Light" pitchFamily="34" charset="0"/>
              </a:rPr>
              <a:t>Step 3:</a:t>
            </a:r>
            <a:endParaRPr lang="en-US" sz="4000" dirty="0">
              <a:solidFill>
                <a:schemeClr val="accent2">
                  <a:alpha val="99000"/>
                </a:schemeClr>
              </a:solidFill>
              <a:latin typeface="Segoe UI Light" pitchFamily="34" charset="0"/>
            </a:endParaRPr>
          </a:p>
          <a:p>
            <a:r>
              <a:rPr lang="en-US" dirty="0" smtClean="0">
                <a:solidFill>
                  <a:schemeClr val="tx2">
                    <a:alpha val="99000"/>
                  </a:schemeClr>
                </a:solidFill>
                <a:latin typeface="Segoe UI Light" pitchFamily="34" charset="0"/>
              </a:rPr>
              <a:t>Return everything</a:t>
            </a:r>
            <a:endParaRPr lang="en-US" dirty="0">
              <a:solidFill>
                <a:schemeClr val="tx2">
                  <a:alpha val="99000"/>
                </a:schemeClr>
              </a:solidFill>
              <a:latin typeface="Segoe UI Light" pitchFamily="34" charset="0"/>
            </a:endParaRPr>
          </a:p>
        </p:txBody>
      </p:sp>
      <p:sp>
        <p:nvSpPr>
          <p:cNvPr id="9" name="TextBox 8"/>
          <p:cNvSpPr txBox="1"/>
          <p:nvPr/>
        </p:nvSpPr>
        <p:spPr>
          <a:xfrm>
            <a:off x="5130023" y="3004814"/>
            <a:ext cx="5901499" cy="1169551"/>
          </a:xfrm>
          <a:prstGeom prst="rect">
            <a:avLst/>
          </a:prstGeom>
          <a:solidFill>
            <a:schemeClr val="accent6"/>
          </a:solidFill>
          <a:ln>
            <a:noFill/>
          </a:ln>
          <a:effectLst/>
        </p:spPr>
        <p:style>
          <a:lnRef idx="3">
            <a:schemeClr val="lt1"/>
          </a:lnRef>
          <a:fillRef idx="1">
            <a:schemeClr val="accent3"/>
          </a:fillRef>
          <a:effectRef idx="1">
            <a:schemeClr val="accent3"/>
          </a:effectRef>
          <a:fontRef idx="minor">
            <a:schemeClr val="lt1"/>
          </a:fontRef>
        </p:style>
        <p:txBody>
          <a:bodyPr wrap="square" rtlCol="0">
            <a:spAutoFit/>
          </a:bodyPr>
          <a:lstStyle/>
          <a:p>
            <a:r>
              <a:rPr lang="en-US" sz="1400" dirty="0">
                <a:solidFill>
                  <a:schemeClr val="lt1">
                    <a:alpha val="99000"/>
                  </a:schemeClr>
                </a:solidFill>
                <a:latin typeface="Consolas" pitchFamily="49" charset="0"/>
                <a:cs typeface="Consolas" pitchFamily="49" charset="0"/>
              </a:rPr>
              <a:t>// GET /</a:t>
            </a:r>
            <a:r>
              <a:rPr lang="en-US" sz="1400" dirty="0" err="1">
                <a:solidFill>
                  <a:schemeClr val="lt1">
                    <a:alpha val="99000"/>
                  </a:schemeClr>
                </a:solidFill>
                <a:latin typeface="Consolas" pitchFamily="49" charset="0"/>
                <a:cs typeface="Consolas" pitchFamily="49" charset="0"/>
              </a:rPr>
              <a:t>api</a:t>
            </a:r>
            <a:r>
              <a:rPr lang="en-US" sz="1400" dirty="0">
                <a:solidFill>
                  <a:schemeClr val="lt1">
                    <a:alpha val="99000"/>
                  </a:schemeClr>
                </a:solidFill>
                <a:latin typeface="Consolas" pitchFamily="49" charset="0"/>
                <a:cs typeface="Consolas" pitchFamily="49" charset="0"/>
              </a:rPr>
              <a:t>/person/5</a:t>
            </a:r>
          </a:p>
          <a:p>
            <a:r>
              <a:rPr lang="en-US" sz="1400" dirty="0">
                <a:solidFill>
                  <a:schemeClr val="lt1">
                    <a:alpha val="99000"/>
                  </a:schemeClr>
                </a:solidFill>
                <a:latin typeface="Consolas" pitchFamily="49" charset="0"/>
                <a:cs typeface="Consolas" pitchFamily="49" charset="0"/>
              </a:rPr>
              <a:t>public </a:t>
            </a:r>
            <a:r>
              <a:rPr lang="en-US" sz="1400" dirty="0" smtClean="0">
                <a:solidFill>
                  <a:schemeClr val="accent4">
                    <a:lumMod val="40000"/>
                    <a:lumOff val="60000"/>
                    <a:alpha val="99000"/>
                  </a:schemeClr>
                </a:solidFill>
                <a:latin typeface="Consolas" pitchFamily="49" charset="0"/>
                <a:cs typeface="Consolas" pitchFamily="49" charset="0"/>
              </a:rPr>
              <a:t>Person</a:t>
            </a:r>
            <a:r>
              <a:rPr lang="en-US" sz="1400" dirty="0" smtClean="0">
                <a:solidFill>
                  <a:schemeClr val="lt1">
                    <a:alpha val="99000"/>
                  </a:schemeClr>
                </a:solidFill>
                <a:latin typeface="Consolas" pitchFamily="49" charset="0"/>
                <a:cs typeface="Consolas" pitchFamily="49" charset="0"/>
              </a:rPr>
              <a:t> Get(</a:t>
            </a:r>
            <a:r>
              <a:rPr lang="en-US" sz="1400" dirty="0" err="1" smtClean="0">
                <a:solidFill>
                  <a:schemeClr val="lt1">
                    <a:alpha val="99000"/>
                  </a:schemeClr>
                </a:solidFill>
                <a:latin typeface="Consolas" pitchFamily="49" charset="0"/>
                <a:cs typeface="Consolas" pitchFamily="49" charset="0"/>
              </a:rPr>
              <a:t>int</a:t>
            </a:r>
            <a:r>
              <a:rPr lang="en-US" sz="1400" dirty="0" smtClean="0">
                <a:solidFill>
                  <a:schemeClr val="lt1">
                    <a:alpha val="99000"/>
                  </a:schemeClr>
                </a:solidFill>
                <a:latin typeface="Consolas" pitchFamily="49" charset="0"/>
                <a:cs typeface="Consolas" pitchFamily="49" charset="0"/>
              </a:rPr>
              <a:t> </a:t>
            </a:r>
            <a:r>
              <a:rPr lang="en-US" sz="1400" dirty="0">
                <a:solidFill>
                  <a:schemeClr val="lt1">
                    <a:alpha val="99000"/>
                  </a:schemeClr>
                </a:solidFill>
                <a:latin typeface="Consolas" pitchFamily="49" charset="0"/>
                <a:cs typeface="Consolas" pitchFamily="49" charset="0"/>
              </a:rPr>
              <a:t>id)</a:t>
            </a:r>
          </a:p>
          <a:p>
            <a:r>
              <a:rPr lang="en-US" sz="1400" dirty="0">
                <a:solidFill>
                  <a:schemeClr val="lt1">
                    <a:alpha val="99000"/>
                  </a:schemeClr>
                </a:solidFill>
                <a:latin typeface="Consolas" pitchFamily="49" charset="0"/>
                <a:cs typeface="Consolas" pitchFamily="49" charset="0"/>
              </a:rPr>
              <a:t>{</a:t>
            </a:r>
          </a:p>
          <a:p>
            <a:r>
              <a:rPr lang="en-US" sz="1400" dirty="0">
                <a:solidFill>
                  <a:schemeClr val="lt1">
                    <a:alpha val="99000"/>
                  </a:schemeClr>
                </a:solidFill>
                <a:latin typeface="Consolas" pitchFamily="49" charset="0"/>
                <a:cs typeface="Consolas" pitchFamily="49" charset="0"/>
              </a:rPr>
              <a:t>    return _</a:t>
            </a:r>
            <a:r>
              <a:rPr lang="en-US" sz="1400" dirty="0" err="1">
                <a:solidFill>
                  <a:schemeClr val="lt1">
                    <a:alpha val="99000"/>
                  </a:schemeClr>
                </a:solidFill>
                <a:latin typeface="Consolas" pitchFamily="49" charset="0"/>
                <a:cs typeface="Consolas" pitchFamily="49" charset="0"/>
              </a:rPr>
              <a:t>people.First</a:t>
            </a:r>
            <a:r>
              <a:rPr lang="en-US" sz="1400" dirty="0">
                <a:solidFill>
                  <a:schemeClr val="lt1">
                    <a:alpha val="99000"/>
                  </a:schemeClr>
                </a:solidFill>
                <a:latin typeface="Consolas" pitchFamily="49" charset="0"/>
                <a:cs typeface="Consolas" pitchFamily="49" charset="0"/>
              </a:rPr>
              <a:t>(x =&gt; </a:t>
            </a:r>
            <a:r>
              <a:rPr lang="en-US" sz="1400" dirty="0" err="1">
                <a:solidFill>
                  <a:schemeClr val="lt1">
                    <a:alpha val="99000"/>
                  </a:schemeClr>
                </a:solidFill>
                <a:latin typeface="Consolas" pitchFamily="49" charset="0"/>
                <a:cs typeface="Consolas" pitchFamily="49" charset="0"/>
              </a:rPr>
              <a:t>x.Id</a:t>
            </a:r>
            <a:r>
              <a:rPr lang="en-US" sz="1400" dirty="0">
                <a:solidFill>
                  <a:schemeClr val="lt1">
                    <a:alpha val="99000"/>
                  </a:schemeClr>
                </a:solidFill>
                <a:latin typeface="Consolas" pitchFamily="49" charset="0"/>
                <a:cs typeface="Consolas" pitchFamily="49" charset="0"/>
              </a:rPr>
              <a:t> == id);</a:t>
            </a:r>
          </a:p>
          <a:p>
            <a:r>
              <a:rPr lang="en-US" sz="1400" dirty="0">
                <a:solidFill>
                  <a:schemeClr val="lt1">
                    <a:alpha val="99000"/>
                  </a:schemeClr>
                </a:solidFill>
                <a:latin typeface="Consolas" pitchFamily="49" charset="0"/>
                <a:cs typeface="Consolas" pitchFamily="49" charset="0"/>
              </a:rPr>
              <a:t>}</a:t>
            </a:r>
            <a:endParaRPr lang="en-US" sz="1400" dirty="0" smtClean="0">
              <a:solidFill>
                <a:schemeClr val="lt1">
                  <a:alpha val="99000"/>
                </a:schemeClr>
              </a:solidFill>
              <a:latin typeface="Consolas" pitchFamily="49" charset="0"/>
              <a:cs typeface="Consolas" pitchFamily="49" charset="0"/>
            </a:endParaRPr>
          </a:p>
        </p:txBody>
      </p:sp>
      <p:sp>
        <p:nvSpPr>
          <p:cNvPr id="10" name="Rectangle 9"/>
          <p:cNvSpPr/>
          <p:nvPr/>
        </p:nvSpPr>
        <p:spPr>
          <a:xfrm>
            <a:off x="433838" y="3004814"/>
            <a:ext cx="2259658" cy="1077218"/>
          </a:xfrm>
          <a:prstGeom prst="rect">
            <a:avLst/>
          </a:prstGeom>
        </p:spPr>
        <p:txBody>
          <a:bodyPr wrap="none">
            <a:spAutoFit/>
          </a:bodyPr>
          <a:lstStyle/>
          <a:p>
            <a:r>
              <a:rPr lang="en-US" sz="4000" dirty="0" smtClean="0">
                <a:solidFill>
                  <a:schemeClr val="accent2">
                    <a:alpha val="99000"/>
                  </a:schemeClr>
                </a:solidFill>
                <a:latin typeface="Segoe UI Light" pitchFamily="34" charset="0"/>
              </a:rPr>
              <a:t>Step 4:</a:t>
            </a:r>
            <a:endParaRPr lang="en-US" sz="4000" dirty="0">
              <a:solidFill>
                <a:schemeClr val="accent2">
                  <a:alpha val="99000"/>
                </a:schemeClr>
              </a:solidFill>
              <a:latin typeface="Segoe UI Light" pitchFamily="34" charset="0"/>
            </a:endParaRPr>
          </a:p>
          <a:p>
            <a:r>
              <a:rPr lang="en-US" dirty="0" smtClean="0">
                <a:solidFill>
                  <a:schemeClr val="tx2">
                    <a:alpha val="99000"/>
                  </a:schemeClr>
                </a:solidFill>
                <a:latin typeface="Segoe UI Light" pitchFamily="34" charset="0"/>
              </a:rPr>
              <a:t>Return one item</a:t>
            </a:r>
            <a:endParaRPr lang="en-US" dirty="0">
              <a:solidFill>
                <a:schemeClr val="tx2">
                  <a:alpha val="99000"/>
                </a:schemeClr>
              </a:solidFill>
              <a:latin typeface="Segoe UI Light" pitchFamily="34" charset="0"/>
            </a:endParaRPr>
          </a:p>
        </p:txBody>
      </p:sp>
      <p:sp>
        <p:nvSpPr>
          <p:cNvPr id="11" name="Rectangle 10"/>
          <p:cNvSpPr/>
          <p:nvPr/>
        </p:nvSpPr>
        <p:spPr bwMode="auto">
          <a:xfrm>
            <a:off x="-2" y="4331673"/>
            <a:ext cx="12188825" cy="1169551"/>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2" name="TextBox 11"/>
          <p:cNvSpPr txBox="1"/>
          <p:nvPr/>
        </p:nvSpPr>
        <p:spPr>
          <a:xfrm>
            <a:off x="5130022" y="4331673"/>
            <a:ext cx="5901499" cy="1169551"/>
          </a:xfrm>
          <a:prstGeom prst="rect">
            <a:avLst/>
          </a:prstGeom>
          <a:solidFill>
            <a:schemeClr val="accent6"/>
          </a:solidFill>
          <a:ln>
            <a:noFill/>
          </a:ln>
          <a:effectLst/>
        </p:spPr>
        <p:style>
          <a:lnRef idx="3">
            <a:schemeClr val="lt1"/>
          </a:lnRef>
          <a:fillRef idx="1">
            <a:schemeClr val="accent3"/>
          </a:fillRef>
          <a:effectRef idx="1">
            <a:schemeClr val="accent3"/>
          </a:effectRef>
          <a:fontRef idx="minor">
            <a:schemeClr val="lt1"/>
          </a:fontRef>
        </p:style>
        <p:txBody>
          <a:bodyPr wrap="square" rtlCol="0">
            <a:spAutoFit/>
          </a:bodyPr>
          <a:lstStyle/>
          <a:p>
            <a:r>
              <a:rPr lang="en-US" sz="1400" dirty="0">
                <a:solidFill>
                  <a:schemeClr val="lt1">
                    <a:alpha val="99000"/>
                  </a:schemeClr>
                </a:solidFill>
                <a:latin typeface="Consolas" pitchFamily="49" charset="0"/>
                <a:cs typeface="Consolas" pitchFamily="49" charset="0"/>
              </a:rPr>
              <a:t>// POST /</a:t>
            </a:r>
            <a:r>
              <a:rPr lang="en-US" sz="1400" dirty="0" err="1">
                <a:solidFill>
                  <a:schemeClr val="lt1">
                    <a:alpha val="99000"/>
                  </a:schemeClr>
                </a:solidFill>
                <a:latin typeface="Consolas" pitchFamily="49" charset="0"/>
                <a:cs typeface="Consolas" pitchFamily="49" charset="0"/>
              </a:rPr>
              <a:t>api</a:t>
            </a:r>
            <a:r>
              <a:rPr lang="en-US" sz="1400" dirty="0">
                <a:solidFill>
                  <a:schemeClr val="lt1">
                    <a:alpha val="99000"/>
                  </a:schemeClr>
                </a:solidFill>
                <a:latin typeface="Consolas" pitchFamily="49" charset="0"/>
                <a:cs typeface="Consolas" pitchFamily="49" charset="0"/>
              </a:rPr>
              <a:t>/person</a:t>
            </a:r>
          </a:p>
          <a:p>
            <a:r>
              <a:rPr lang="en-US" sz="1400" dirty="0">
                <a:solidFill>
                  <a:schemeClr val="lt1">
                    <a:alpha val="99000"/>
                  </a:schemeClr>
                </a:solidFill>
                <a:latin typeface="Consolas" pitchFamily="49" charset="0"/>
                <a:cs typeface="Consolas" pitchFamily="49" charset="0"/>
              </a:rPr>
              <a:t>public void Post(</a:t>
            </a:r>
            <a:r>
              <a:rPr lang="en-US" sz="1400" dirty="0">
                <a:solidFill>
                  <a:schemeClr val="accent4">
                    <a:lumMod val="40000"/>
                    <a:lumOff val="60000"/>
                    <a:alpha val="99000"/>
                  </a:schemeClr>
                </a:solidFill>
                <a:latin typeface="Consolas" pitchFamily="49" charset="0"/>
                <a:cs typeface="Consolas" pitchFamily="49" charset="0"/>
              </a:rPr>
              <a:t>Person</a:t>
            </a:r>
            <a:r>
              <a:rPr lang="en-US" sz="1400" dirty="0">
                <a:solidFill>
                  <a:schemeClr val="lt1">
                    <a:alpha val="99000"/>
                  </a:schemeClr>
                </a:solidFill>
                <a:latin typeface="Consolas" pitchFamily="49" charset="0"/>
                <a:cs typeface="Consolas" pitchFamily="49" charset="0"/>
              </a:rPr>
              <a:t> value)</a:t>
            </a:r>
          </a:p>
          <a:p>
            <a:r>
              <a:rPr lang="en-US" sz="1400" dirty="0">
                <a:solidFill>
                  <a:schemeClr val="lt1">
                    <a:alpha val="99000"/>
                  </a:schemeClr>
                </a:solidFill>
                <a:latin typeface="Consolas" pitchFamily="49" charset="0"/>
                <a:cs typeface="Consolas" pitchFamily="49" charset="0"/>
              </a:rPr>
              <a:t>{</a:t>
            </a:r>
          </a:p>
          <a:p>
            <a:r>
              <a:rPr lang="en-US" sz="1400" dirty="0">
                <a:solidFill>
                  <a:schemeClr val="lt1">
                    <a:alpha val="99000"/>
                  </a:schemeClr>
                </a:solidFill>
                <a:latin typeface="Consolas" pitchFamily="49" charset="0"/>
                <a:cs typeface="Consolas" pitchFamily="49" charset="0"/>
              </a:rPr>
              <a:t>    _</a:t>
            </a:r>
            <a:r>
              <a:rPr lang="en-US" sz="1400" dirty="0" err="1">
                <a:solidFill>
                  <a:schemeClr val="lt1">
                    <a:alpha val="99000"/>
                  </a:schemeClr>
                </a:solidFill>
                <a:latin typeface="Consolas" pitchFamily="49" charset="0"/>
                <a:cs typeface="Consolas" pitchFamily="49" charset="0"/>
              </a:rPr>
              <a:t>people.Add</a:t>
            </a:r>
            <a:r>
              <a:rPr lang="en-US" sz="1400" dirty="0">
                <a:solidFill>
                  <a:schemeClr val="lt1">
                    <a:alpha val="99000"/>
                  </a:schemeClr>
                </a:solidFill>
                <a:latin typeface="Consolas" pitchFamily="49" charset="0"/>
                <a:cs typeface="Consolas" pitchFamily="49" charset="0"/>
              </a:rPr>
              <a:t>(value);</a:t>
            </a:r>
          </a:p>
          <a:p>
            <a:r>
              <a:rPr lang="en-US" sz="1400" dirty="0">
                <a:solidFill>
                  <a:schemeClr val="lt1">
                    <a:alpha val="99000"/>
                  </a:schemeClr>
                </a:solidFill>
                <a:latin typeface="Consolas" pitchFamily="49" charset="0"/>
                <a:cs typeface="Consolas" pitchFamily="49" charset="0"/>
              </a:rPr>
              <a:t>}</a:t>
            </a:r>
            <a:endParaRPr lang="en-US" sz="1400" dirty="0" smtClean="0">
              <a:solidFill>
                <a:schemeClr val="lt1">
                  <a:alpha val="99000"/>
                </a:schemeClr>
              </a:solidFill>
              <a:latin typeface="Consolas" pitchFamily="49" charset="0"/>
              <a:cs typeface="Consolas" pitchFamily="49" charset="0"/>
            </a:endParaRPr>
          </a:p>
        </p:txBody>
      </p:sp>
      <p:sp>
        <p:nvSpPr>
          <p:cNvPr id="13" name="Rectangle 12"/>
          <p:cNvSpPr/>
          <p:nvPr/>
        </p:nvSpPr>
        <p:spPr>
          <a:xfrm>
            <a:off x="433837" y="4331673"/>
            <a:ext cx="2106667" cy="1077218"/>
          </a:xfrm>
          <a:prstGeom prst="rect">
            <a:avLst/>
          </a:prstGeom>
        </p:spPr>
        <p:txBody>
          <a:bodyPr wrap="none">
            <a:spAutoFit/>
          </a:bodyPr>
          <a:lstStyle/>
          <a:p>
            <a:r>
              <a:rPr lang="en-US" sz="4000" dirty="0" smtClean="0">
                <a:solidFill>
                  <a:schemeClr val="accent2">
                    <a:alpha val="99000"/>
                  </a:schemeClr>
                </a:solidFill>
                <a:latin typeface="Segoe UI Light" pitchFamily="34" charset="0"/>
              </a:rPr>
              <a:t>Step 5:</a:t>
            </a:r>
            <a:endParaRPr lang="en-US" sz="4000" dirty="0">
              <a:solidFill>
                <a:schemeClr val="accent2">
                  <a:alpha val="99000"/>
                </a:schemeClr>
              </a:solidFill>
              <a:latin typeface="Segoe UI Light" pitchFamily="34" charset="0"/>
            </a:endParaRPr>
          </a:p>
          <a:p>
            <a:r>
              <a:rPr lang="en-US" dirty="0" smtClean="0">
                <a:solidFill>
                  <a:schemeClr val="tx2">
                    <a:alpha val="99000"/>
                  </a:schemeClr>
                </a:solidFill>
                <a:latin typeface="Segoe UI Light" pitchFamily="34" charset="0"/>
              </a:rPr>
              <a:t>Collect an item</a:t>
            </a:r>
            <a:endParaRPr lang="en-US" dirty="0">
              <a:solidFill>
                <a:schemeClr val="tx2">
                  <a:alpha val="99000"/>
                </a:schemeClr>
              </a:solidFill>
              <a:latin typeface="Segoe UI Light" pitchFamily="34" charset="0"/>
            </a:endParaRPr>
          </a:p>
        </p:txBody>
      </p:sp>
    </p:spTree>
    <p:extLst>
      <p:ext uri="{BB962C8B-B14F-4D97-AF65-F5344CB8AC3E}">
        <p14:creationId xmlns:p14="http://schemas.microsoft.com/office/powerpoint/2010/main" val="3861054694"/>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Testing Web API with IE9</a:t>
            </a:r>
            <a:endParaRPr lang="en-US" dirty="0"/>
          </a:p>
        </p:txBody>
      </p:sp>
      <p:sp>
        <p:nvSpPr>
          <p:cNvPr id="4" name="Text Placeholder 3"/>
          <p:cNvSpPr>
            <a:spLocks noGrp="1"/>
          </p:cNvSpPr>
          <p:nvPr>
            <p:ph type="body" idx="1"/>
          </p:nvPr>
        </p:nvSpPr>
        <p:spPr>
          <a:xfrm>
            <a:off x="519113" y="1558599"/>
            <a:ext cx="5486400" cy="332399"/>
          </a:xfrm>
        </p:spPr>
        <p:txBody>
          <a:bodyPr/>
          <a:lstStyle/>
          <a:p>
            <a:r>
              <a:rPr lang="en-US" sz="2400" dirty="0" smtClean="0"/>
              <a:t>Go to /</a:t>
            </a:r>
            <a:r>
              <a:rPr lang="en-US" sz="2400" dirty="0" err="1" smtClean="0"/>
              <a:t>api</a:t>
            </a:r>
            <a:r>
              <a:rPr lang="en-US" sz="2400" dirty="0" smtClean="0"/>
              <a:t>/person ([prefix]Controller)</a:t>
            </a:r>
            <a:endParaRPr lang="en-US" sz="2400" dirty="0"/>
          </a:p>
        </p:txBody>
      </p:sp>
      <p:sp>
        <p:nvSpPr>
          <p:cNvPr id="6" name="Text Placeholder 5"/>
          <p:cNvSpPr>
            <a:spLocks noGrp="1"/>
          </p:cNvSpPr>
          <p:nvPr>
            <p:ph type="body" sz="quarter" idx="3"/>
          </p:nvPr>
        </p:nvSpPr>
        <p:spPr>
          <a:xfrm>
            <a:off x="6181725" y="1558599"/>
            <a:ext cx="5486400" cy="332399"/>
          </a:xfrm>
        </p:spPr>
        <p:txBody>
          <a:bodyPr/>
          <a:lstStyle/>
          <a:p>
            <a:r>
              <a:rPr lang="en-US" sz="2400" dirty="0" smtClean="0"/>
              <a:t>Detailed view exposes the JSON data</a:t>
            </a:r>
            <a:endParaRPr lang="en-US" sz="2400" dirty="0"/>
          </a:p>
        </p:txBody>
      </p:sp>
      <p:pic>
        <p:nvPicPr>
          <p:cNvPr id="72706" name="Picture 2" descr="C:\Users\bradyg\AppData\Local\Temp\SNAGHTML39e7142b.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9112" y="2028083"/>
            <a:ext cx="5115485" cy="2787198"/>
          </a:xfrm>
          <a:prstGeom prst="rect">
            <a:avLst/>
          </a:prstGeom>
          <a:noFill/>
          <a:extLst>
            <a:ext uri="{909E8E84-426E-40DD-AFC4-6F175D3DCCD1}">
              <a14:hiddenFill xmlns:a14="http://schemas.microsoft.com/office/drawing/2010/main">
                <a:solidFill>
                  <a:srgbClr val="FFFFFF"/>
                </a:solidFill>
              </a14:hiddenFill>
            </a:ext>
          </a:extLst>
        </p:spPr>
      </p:pic>
      <p:pic>
        <p:nvPicPr>
          <p:cNvPr id="72708" name="Picture 4" descr="C:\Users\bradyg\AppData\Local\Temp\SNAGHTML39e98fa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81724" y="2028083"/>
            <a:ext cx="5115485" cy="2787198"/>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custDataLst>
              <p:tags r:id="rId1"/>
            </p:custDataLst>
          </p:nvPr>
        </p:nvSpPr>
        <p:spPr bwMode="auto">
          <a:xfrm>
            <a:off x="446698" y="5053246"/>
            <a:ext cx="10850511" cy="58477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noAutofit/>
          </a:bodyPr>
          <a:lstStyle/>
          <a:p>
            <a:pPr algn="ctr" defTabSz="914363" fontAlgn="base">
              <a:spcBef>
                <a:spcPts val="1200"/>
              </a:spcBef>
              <a:buSzPct val="80000"/>
            </a:pPr>
            <a:r>
              <a:rPr lang="en-US" sz="3200" dirty="0" smtClean="0">
                <a:ln>
                  <a:solidFill>
                    <a:schemeClr val="bg1">
                      <a:alpha val="0"/>
                    </a:schemeClr>
                  </a:solidFill>
                </a:ln>
                <a:solidFill>
                  <a:schemeClr val="bg1"/>
                </a:solidFill>
              </a:rPr>
              <a:t>All of this, using native HTTP calls and familiar MVC syntax!</a:t>
            </a:r>
            <a:endParaRPr lang="en-US" sz="3200" dirty="0">
              <a:ln>
                <a:solidFill>
                  <a:schemeClr val="bg1">
                    <a:alpha val="0"/>
                  </a:schemeClr>
                </a:solidFill>
              </a:ln>
              <a:solidFill>
                <a:schemeClr val="bg1"/>
              </a:solidFill>
            </a:endParaRPr>
          </a:p>
        </p:txBody>
      </p:sp>
    </p:spTree>
    <p:extLst>
      <p:ext uri="{BB962C8B-B14F-4D97-AF65-F5344CB8AC3E}">
        <p14:creationId xmlns:p14="http://schemas.microsoft.com/office/powerpoint/2010/main" val="2146472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50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nodeType="withEffect">
                                  <p:stCondLst>
                                    <p:cond delay="500"/>
                                  </p:stCondLst>
                                  <p:childTnLst>
                                    <p:set>
                                      <p:cBhvr>
                                        <p:cTn id="9" dur="1" fill="hold">
                                          <p:stCondLst>
                                            <p:cond delay="0"/>
                                          </p:stCondLst>
                                        </p:cTn>
                                        <p:tgtEl>
                                          <p:spTgt spid="72706"/>
                                        </p:tgtEl>
                                        <p:attrNameLst>
                                          <p:attrName>style.visibility</p:attrName>
                                        </p:attrNameLst>
                                      </p:cBhvr>
                                      <p:to>
                                        <p:strVal val="visible"/>
                                      </p:to>
                                    </p:set>
                                    <p:animEffect transition="in" filter="fade">
                                      <p:cBhvr>
                                        <p:cTn id="10" dur="500"/>
                                        <p:tgtEl>
                                          <p:spTgt spid="72706"/>
                                        </p:tgtEl>
                                      </p:cBhvr>
                                    </p:animEffect>
                                  </p:childTnLst>
                                </p:cTn>
                              </p:par>
                            </p:childTnLst>
                          </p:cTn>
                        </p:par>
                        <p:par>
                          <p:cTn id="11" fill="hold">
                            <p:stCondLst>
                              <p:cond delay="1000"/>
                            </p:stCondLst>
                            <p:childTnLst>
                              <p:par>
                                <p:cTn id="12" presetID="10" presetClass="entr" presetSubtype="0" fill="hold" grpId="0" nodeType="afterEffect">
                                  <p:stCondLst>
                                    <p:cond delay="500"/>
                                  </p:stCondLst>
                                  <p:childTnLst>
                                    <p:set>
                                      <p:cBhvr>
                                        <p:cTn id="13" dur="1" fill="hold">
                                          <p:stCondLst>
                                            <p:cond delay="0"/>
                                          </p:stCondLst>
                                        </p:cTn>
                                        <p:tgtEl>
                                          <p:spTgt spid="6">
                                            <p:txEl>
                                              <p:pRg st="0" end="0"/>
                                            </p:txEl>
                                          </p:spTgt>
                                        </p:tgtEl>
                                        <p:attrNameLst>
                                          <p:attrName>style.visibility</p:attrName>
                                        </p:attrNameLst>
                                      </p:cBhvr>
                                      <p:to>
                                        <p:strVal val="visible"/>
                                      </p:to>
                                    </p:set>
                                    <p:animEffect transition="in" filter="fade">
                                      <p:cBhvr>
                                        <p:cTn id="14" dur="500"/>
                                        <p:tgtEl>
                                          <p:spTgt spid="6">
                                            <p:txEl>
                                              <p:pRg st="0" end="0"/>
                                            </p:txEl>
                                          </p:spTgt>
                                        </p:tgtEl>
                                      </p:cBhvr>
                                    </p:animEffect>
                                  </p:childTnLst>
                                </p:cTn>
                              </p:par>
                              <p:par>
                                <p:cTn id="15" presetID="10" presetClass="entr" presetSubtype="0" fill="hold" nodeType="withEffect">
                                  <p:stCondLst>
                                    <p:cond delay="500"/>
                                  </p:stCondLst>
                                  <p:childTnLst>
                                    <p:set>
                                      <p:cBhvr>
                                        <p:cTn id="16" dur="1" fill="hold">
                                          <p:stCondLst>
                                            <p:cond delay="0"/>
                                          </p:stCondLst>
                                        </p:cTn>
                                        <p:tgtEl>
                                          <p:spTgt spid="72708"/>
                                        </p:tgtEl>
                                        <p:attrNameLst>
                                          <p:attrName>style.visibility</p:attrName>
                                        </p:attrNameLst>
                                      </p:cBhvr>
                                      <p:to>
                                        <p:strVal val="visible"/>
                                      </p:to>
                                    </p:set>
                                    <p:animEffect transition="in" filter="fade">
                                      <p:cBhvr>
                                        <p:cTn id="17" dur="500"/>
                                        <p:tgtEl>
                                          <p:spTgt spid="72708"/>
                                        </p:tgtEl>
                                      </p:cBhvr>
                                    </p:animEffect>
                                  </p:childTnLst>
                                </p:cTn>
                              </p:par>
                            </p:childTnLst>
                          </p:cTn>
                        </p:par>
                        <p:par>
                          <p:cTn id="18" fill="hold">
                            <p:stCondLst>
                              <p:cond delay="2000"/>
                            </p:stCondLst>
                            <p:childTnLst>
                              <p:par>
                                <p:cTn id="19" presetID="10" presetClass="entr" presetSubtype="0" fill="hold" grpId="0" nodeType="afterEffect">
                                  <p:stCondLst>
                                    <p:cond delay="50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6" grpId="0" build="p"/>
      <p:bldP spid="10"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p:txBody>
          <a:bodyPr/>
          <a:lstStyle/>
          <a:p>
            <a:r>
              <a:rPr lang="en-US" dirty="0" smtClean="0"/>
              <a:t>Building an API</a:t>
            </a:r>
            <a:endParaRPr lang="en-US" dirty="0"/>
          </a:p>
        </p:txBody>
      </p:sp>
      <p:sp>
        <p:nvSpPr>
          <p:cNvPr id="9" name="Text Placeholder 8"/>
          <p:cNvSpPr>
            <a:spLocks noGrp="1"/>
          </p:cNvSpPr>
          <p:nvPr>
            <p:ph type="body" sz="quarter" idx="10"/>
          </p:nvPr>
        </p:nvSpPr>
        <p:spPr/>
        <p:txBody>
          <a:bodyPr/>
          <a:lstStyle/>
          <a:p>
            <a:r>
              <a:rPr lang="en-US" dirty="0" smtClean="0"/>
              <a:t>demo</a:t>
            </a:r>
            <a:endParaRPr lang="en-US" dirty="0"/>
          </a:p>
        </p:txBody>
      </p:sp>
    </p:spTree>
    <p:extLst>
      <p:ext uri="{BB962C8B-B14F-4D97-AF65-F5344CB8AC3E}">
        <p14:creationId xmlns:p14="http://schemas.microsoft.com/office/powerpoint/2010/main" val="3904628930"/>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extLst>
              <p:ext uri="{D42A27DB-BD31-4B8C-83A1-F6EECF244321}">
                <p14:modId xmlns:p14="http://schemas.microsoft.com/office/powerpoint/2010/main" val="1688643110"/>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60514"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0" y="0"/>
                        <a:ext cx="158750" cy="158750"/>
                      </a:xfrm>
                      <a:prstGeom prst="rect">
                        <a:avLst/>
                      </a:prstGeom>
                    </p:spPr>
                  </p:pic>
                </p:oleObj>
              </mc:Fallback>
            </mc:AlternateContent>
          </a:graphicData>
        </a:graphic>
      </p:graphicFrame>
      <p:sp>
        <p:nvSpPr>
          <p:cNvPr id="2" name="Title 1"/>
          <p:cNvSpPr>
            <a:spLocks noGrp="1"/>
          </p:cNvSpPr>
          <p:nvPr>
            <p:ph type="title"/>
            <p:custDataLst>
              <p:tags r:id="rId3"/>
            </p:custDataLst>
          </p:nvPr>
        </p:nvSpPr>
        <p:spPr/>
        <p:txBody>
          <a:bodyPr/>
          <a:lstStyle/>
          <a:p>
            <a:r>
              <a:rPr lang="en-US" dirty="0" smtClean="0"/>
              <a:t>Summary</a:t>
            </a:r>
            <a:endParaRPr lang="en-US" dirty="0"/>
          </a:p>
        </p:txBody>
      </p:sp>
      <p:sp>
        <p:nvSpPr>
          <p:cNvPr id="7" name="Rectangle 6"/>
          <p:cNvSpPr/>
          <p:nvPr/>
        </p:nvSpPr>
        <p:spPr bwMode="auto">
          <a:xfrm>
            <a:off x="4763" y="1955510"/>
            <a:ext cx="11671300" cy="4572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548640" tIns="45718" rIns="91436" bIns="45718" numCol="1" rtlCol="0" anchor="ctr" anchorCtr="0" compatLnSpc="1">
            <a:prstTxWarp prst="textNoShape">
              <a:avLst/>
            </a:prstTxWarp>
          </a:bodyPr>
          <a:lstStyle/>
          <a:p>
            <a:pPr>
              <a:spcAft>
                <a:spcPts val="1200"/>
              </a:spcAft>
            </a:pPr>
            <a:r>
              <a:rPr lang="en-US" dirty="0" smtClean="0">
                <a:gradFill>
                  <a:gsLst>
                    <a:gs pos="0">
                      <a:schemeClr val="bg1"/>
                    </a:gs>
                    <a:gs pos="100000">
                      <a:schemeClr val="bg1"/>
                    </a:gs>
                  </a:gsLst>
                  <a:lin ang="5400000" scaled="0"/>
                </a:gradFill>
              </a:rPr>
              <a:t>New features of ASP.NET </a:t>
            </a:r>
            <a:r>
              <a:rPr lang="en-US" dirty="0" smtClean="0">
                <a:gradFill>
                  <a:gsLst>
                    <a:gs pos="0">
                      <a:schemeClr val="bg1"/>
                    </a:gs>
                    <a:gs pos="100000">
                      <a:schemeClr val="bg1"/>
                    </a:gs>
                  </a:gsLst>
                  <a:lin ang="5400000" scaled="0"/>
                </a:gradFill>
              </a:rPr>
              <a:t>Web Forms 4.5</a:t>
            </a:r>
            <a:endParaRPr lang="en-US" dirty="0">
              <a:gradFill>
                <a:gsLst>
                  <a:gs pos="0">
                    <a:schemeClr val="bg1"/>
                  </a:gs>
                  <a:gs pos="100000">
                    <a:schemeClr val="bg1"/>
                  </a:gs>
                </a:gsLst>
                <a:lin ang="5400000" scaled="0"/>
              </a:gradFill>
            </a:endParaRPr>
          </a:p>
        </p:txBody>
      </p:sp>
      <p:sp>
        <p:nvSpPr>
          <p:cNvPr id="8" name="Rectangle 7"/>
          <p:cNvSpPr/>
          <p:nvPr/>
        </p:nvSpPr>
        <p:spPr bwMode="auto">
          <a:xfrm>
            <a:off x="4763" y="2622953"/>
            <a:ext cx="11671300" cy="4572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548640" tIns="45718" rIns="91436" bIns="45718" numCol="1" rtlCol="0" anchor="ctr" anchorCtr="0" compatLnSpc="1">
            <a:prstTxWarp prst="textNoShape">
              <a:avLst/>
            </a:prstTxWarp>
          </a:bodyPr>
          <a:lstStyle/>
          <a:p>
            <a:pPr>
              <a:spcAft>
                <a:spcPts val="1200"/>
              </a:spcAft>
            </a:pPr>
            <a:r>
              <a:rPr lang="en-US" dirty="0" smtClean="0">
                <a:gradFill>
                  <a:gsLst>
                    <a:gs pos="0">
                      <a:schemeClr val="bg1"/>
                    </a:gs>
                    <a:gs pos="100000">
                      <a:schemeClr val="bg1"/>
                    </a:gs>
                  </a:gsLst>
                  <a:lin ang="5400000" scaled="0"/>
                </a:gradFill>
              </a:rPr>
              <a:t>Web Pages and Razor</a:t>
            </a:r>
            <a:endParaRPr lang="en-US" dirty="0">
              <a:gradFill>
                <a:gsLst>
                  <a:gs pos="0">
                    <a:schemeClr val="bg1"/>
                  </a:gs>
                  <a:gs pos="100000">
                    <a:schemeClr val="bg1"/>
                  </a:gs>
                </a:gsLst>
                <a:lin ang="5400000" scaled="0"/>
              </a:gradFill>
            </a:endParaRPr>
          </a:p>
        </p:txBody>
      </p:sp>
      <p:sp>
        <p:nvSpPr>
          <p:cNvPr id="9" name="Rectangle 8"/>
          <p:cNvSpPr/>
          <p:nvPr/>
        </p:nvSpPr>
        <p:spPr bwMode="auto">
          <a:xfrm>
            <a:off x="4763" y="3290396"/>
            <a:ext cx="11671300" cy="4572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548640" tIns="45718" rIns="91436" bIns="45718" numCol="1" rtlCol="0" anchor="ctr" anchorCtr="0" compatLnSpc="1">
            <a:prstTxWarp prst="textNoShape">
              <a:avLst/>
            </a:prstTxWarp>
          </a:bodyPr>
          <a:lstStyle/>
          <a:p>
            <a:pPr>
              <a:spcAft>
                <a:spcPts val="1200"/>
              </a:spcAft>
            </a:pPr>
            <a:r>
              <a:rPr lang="en-US" dirty="0" smtClean="0">
                <a:gradFill>
                  <a:gsLst>
                    <a:gs pos="0">
                      <a:schemeClr val="bg1"/>
                    </a:gs>
                    <a:gs pos="100000">
                      <a:schemeClr val="bg1"/>
                    </a:gs>
                  </a:gsLst>
                  <a:lin ang="5400000" scaled="0"/>
                </a:gradFill>
              </a:rPr>
              <a:t>New Features </a:t>
            </a:r>
            <a:r>
              <a:rPr lang="en-US" dirty="0" smtClean="0">
                <a:gradFill>
                  <a:gsLst>
                    <a:gs pos="0">
                      <a:schemeClr val="bg1"/>
                    </a:gs>
                    <a:gs pos="100000">
                      <a:schemeClr val="bg1"/>
                    </a:gs>
                  </a:gsLst>
                  <a:lin ang="5400000" scaled="0"/>
                </a:gradFill>
              </a:rPr>
              <a:t>in MVC 4</a:t>
            </a:r>
            <a:endParaRPr lang="en-US" dirty="0">
              <a:gradFill>
                <a:gsLst>
                  <a:gs pos="0">
                    <a:schemeClr val="bg1"/>
                  </a:gs>
                  <a:gs pos="100000">
                    <a:schemeClr val="bg1"/>
                  </a:gs>
                </a:gsLst>
                <a:lin ang="5400000" scaled="0"/>
              </a:gradFill>
            </a:endParaRPr>
          </a:p>
        </p:txBody>
      </p:sp>
      <p:sp>
        <p:nvSpPr>
          <p:cNvPr id="10" name="Rectangle 9"/>
          <p:cNvSpPr/>
          <p:nvPr/>
        </p:nvSpPr>
        <p:spPr bwMode="auto">
          <a:xfrm>
            <a:off x="-3175" y="3951951"/>
            <a:ext cx="11671300" cy="4572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548640" tIns="45718" rIns="91436" bIns="45718" numCol="1" rtlCol="0" anchor="ctr" anchorCtr="0" compatLnSpc="1">
            <a:prstTxWarp prst="textNoShape">
              <a:avLst/>
            </a:prstTxWarp>
          </a:bodyPr>
          <a:lstStyle/>
          <a:p>
            <a:pPr>
              <a:spcAft>
                <a:spcPts val="1200"/>
              </a:spcAft>
            </a:pPr>
            <a:r>
              <a:rPr lang="en-US" dirty="0" smtClean="0">
                <a:gradFill>
                  <a:gsLst>
                    <a:gs pos="0">
                      <a:schemeClr val="bg1"/>
                    </a:gs>
                    <a:gs pos="100000">
                      <a:schemeClr val="bg1"/>
                    </a:gs>
                  </a:gsLst>
                  <a:lin ang="5400000" scaled="0"/>
                </a:gradFill>
              </a:rPr>
              <a:t>Web API</a:t>
            </a:r>
            <a:endParaRPr lang="en-US" dirty="0">
              <a:gradFill>
                <a:gsLst>
                  <a:gs pos="0">
                    <a:schemeClr val="bg1"/>
                  </a:gs>
                  <a:gs pos="100000">
                    <a:schemeClr val="bg1"/>
                  </a:gs>
                </a:gsLst>
                <a:lin ang="5400000" scaled="0"/>
              </a:gradFill>
            </a:endParaRPr>
          </a:p>
        </p:txBody>
      </p:sp>
      <p:sp>
        <p:nvSpPr>
          <p:cNvPr id="11" name="Rectangle 10"/>
          <p:cNvSpPr/>
          <p:nvPr/>
        </p:nvSpPr>
        <p:spPr bwMode="auto">
          <a:xfrm>
            <a:off x="14550" y="1336122"/>
            <a:ext cx="11671300" cy="4572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548640" tIns="45718" rIns="91436" bIns="45718" numCol="1" rtlCol="0" anchor="ctr" anchorCtr="0" compatLnSpc="1">
            <a:prstTxWarp prst="textNoShape">
              <a:avLst/>
            </a:prstTxWarp>
          </a:bodyPr>
          <a:lstStyle/>
          <a:p>
            <a:pPr>
              <a:spcAft>
                <a:spcPts val="1200"/>
              </a:spcAft>
            </a:pPr>
            <a:r>
              <a:rPr lang="en-US" dirty="0" smtClean="0">
                <a:gradFill>
                  <a:gsLst>
                    <a:gs pos="0">
                      <a:schemeClr val="bg1"/>
                    </a:gs>
                    <a:gs pos="100000">
                      <a:schemeClr val="bg1"/>
                    </a:gs>
                  </a:gsLst>
                  <a:lin ang="5400000" scaled="0"/>
                </a:gradFill>
              </a:rPr>
              <a:t>There is </a:t>
            </a:r>
            <a:r>
              <a:rPr lang="en-US" dirty="0" smtClean="0">
                <a:solidFill>
                  <a:schemeClr val="accent4">
                    <a:lumMod val="40000"/>
                    <a:lumOff val="60000"/>
                  </a:schemeClr>
                </a:solidFill>
              </a:rPr>
              <a:t>One ASP.NET Framework</a:t>
            </a:r>
            <a:r>
              <a:rPr lang="en-US" dirty="0" smtClean="0">
                <a:gradFill>
                  <a:gsLst>
                    <a:gs pos="0">
                      <a:schemeClr val="bg1"/>
                    </a:gs>
                    <a:gs pos="100000">
                      <a:schemeClr val="bg1"/>
                    </a:gs>
                  </a:gsLst>
                  <a:lin ang="5400000" scaled="0"/>
                </a:gradFill>
              </a:rPr>
              <a:t> on top of which many cool things are built</a:t>
            </a:r>
            <a:endParaRPr lang="en-US" dirty="0">
              <a:gradFill>
                <a:gsLst>
                  <a:gs pos="0">
                    <a:schemeClr val="bg1"/>
                  </a:gs>
                  <a:gs pos="100000">
                    <a:schemeClr val="bg1"/>
                  </a:gs>
                </a:gsLst>
                <a:lin ang="5400000" scaled="0"/>
              </a:gradFill>
            </a:endParaRPr>
          </a:p>
        </p:txBody>
      </p:sp>
    </p:spTree>
    <p:extLst>
      <p:ext uri="{BB962C8B-B14F-4D97-AF65-F5344CB8AC3E}">
        <p14:creationId xmlns:p14="http://schemas.microsoft.com/office/powerpoint/2010/main" val="2646066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50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0-#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 presetClass="entr" presetSubtype="8" decel="100000" fill="hold" grpId="0" nodeType="afterEffect">
                                  <p:stCondLst>
                                    <p:cond delay="200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0-#ppt_w/2"/>
                                          </p:val>
                                        </p:tav>
                                        <p:tav tm="100000">
                                          <p:val>
                                            <p:strVal val="#ppt_x"/>
                                          </p:val>
                                        </p:tav>
                                      </p:tavLst>
                                    </p:anim>
                                    <p:anim calcmode="lin" valueType="num">
                                      <p:cBhvr additive="base">
                                        <p:cTn id="13" dur="500" fill="hold"/>
                                        <p:tgtEl>
                                          <p:spTgt spid="7"/>
                                        </p:tgtEl>
                                        <p:attrNameLst>
                                          <p:attrName>ppt_y</p:attrName>
                                        </p:attrNameLst>
                                      </p:cBhvr>
                                      <p:tavLst>
                                        <p:tav tm="0">
                                          <p:val>
                                            <p:strVal val="#ppt_y"/>
                                          </p:val>
                                        </p:tav>
                                        <p:tav tm="100000">
                                          <p:val>
                                            <p:strVal val="#ppt_y"/>
                                          </p:val>
                                        </p:tav>
                                      </p:tavLst>
                                    </p:anim>
                                  </p:childTnLst>
                                </p:cTn>
                              </p:par>
                            </p:childTnLst>
                          </p:cTn>
                        </p:par>
                        <p:par>
                          <p:cTn id="14" fill="hold">
                            <p:stCondLst>
                              <p:cond delay="3500"/>
                            </p:stCondLst>
                            <p:childTnLst>
                              <p:par>
                                <p:cTn id="15" presetID="2" presetClass="entr" presetSubtype="8" decel="100000" fill="hold" grpId="0" nodeType="afterEffect">
                                  <p:stCondLst>
                                    <p:cond delay="50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0-#ppt_w/2"/>
                                          </p:val>
                                        </p:tav>
                                        <p:tav tm="100000">
                                          <p:val>
                                            <p:strVal val="#ppt_x"/>
                                          </p:val>
                                        </p:tav>
                                      </p:tavLst>
                                    </p:anim>
                                    <p:anim calcmode="lin" valueType="num">
                                      <p:cBhvr additive="base">
                                        <p:cTn id="18" dur="500" fill="hold"/>
                                        <p:tgtEl>
                                          <p:spTgt spid="8"/>
                                        </p:tgtEl>
                                        <p:attrNameLst>
                                          <p:attrName>ppt_y</p:attrName>
                                        </p:attrNameLst>
                                      </p:cBhvr>
                                      <p:tavLst>
                                        <p:tav tm="0">
                                          <p:val>
                                            <p:strVal val="#ppt_y"/>
                                          </p:val>
                                        </p:tav>
                                        <p:tav tm="100000">
                                          <p:val>
                                            <p:strVal val="#ppt_y"/>
                                          </p:val>
                                        </p:tav>
                                      </p:tavLst>
                                    </p:anim>
                                  </p:childTnLst>
                                </p:cTn>
                              </p:par>
                            </p:childTnLst>
                          </p:cTn>
                        </p:par>
                        <p:par>
                          <p:cTn id="19" fill="hold">
                            <p:stCondLst>
                              <p:cond delay="4500"/>
                            </p:stCondLst>
                            <p:childTnLst>
                              <p:par>
                                <p:cTn id="20" presetID="2" presetClass="entr" presetSubtype="8" decel="100000" fill="hold" grpId="0" nodeType="afterEffect">
                                  <p:stCondLst>
                                    <p:cond delay="500"/>
                                  </p:stCondLst>
                                  <p:childTnLst>
                                    <p:set>
                                      <p:cBhvr>
                                        <p:cTn id="21" dur="1" fill="hold">
                                          <p:stCondLst>
                                            <p:cond delay="0"/>
                                          </p:stCondLst>
                                        </p:cTn>
                                        <p:tgtEl>
                                          <p:spTgt spid="9"/>
                                        </p:tgtEl>
                                        <p:attrNameLst>
                                          <p:attrName>style.visibility</p:attrName>
                                        </p:attrNameLst>
                                      </p:cBhvr>
                                      <p:to>
                                        <p:strVal val="visible"/>
                                      </p:to>
                                    </p:set>
                                    <p:anim calcmode="lin" valueType="num">
                                      <p:cBhvr additive="base">
                                        <p:cTn id="22" dur="500" fill="hold"/>
                                        <p:tgtEl>
                                          <p:spTgt spid="9"/>
                                        </p:tgtEl>
                                        <p:attrNameLst>
                                          <p:attrName>ppt_x</p:attrName>
                                        </p:attrNameLst>
                                      </p:cBhvr>
                                      <p:tavLst>
                                        <p:tav tm="0">
                                          <p:val>
                                            <p:strVal val="0-#ppt_w/2"/>
                                          </p:val>
                                        </p:tav>
                                        <p:tav tm="100000">
                                          <p:val>
                                            <p:strVal val="#ppt_x"/>
                                          </p:val>
                                        </p:tav>
                                      </p:tavLst>
                                    </p:anim>
                                    <p:anim calcmode="lin" valueType="num">
                                      <p:cBhvr additive="base">
                                        <p:cTn id="23" dur="500" fill="hold"/>
                                        <p:tgtEl>
                                          <p:spTgt spid="9"/>
                                        </p:tgtEl>
                                        <p:attrNameLst>
                                          <p:attrName>ppt_y</p:attrName>
                                        </p:attrNameLst>
                                      </p:cBhvr>
                                      <p:tavLst>
                                        <p:tav tm="0">
                                          <p:val>
                                            <p:strVal val="#ppt_y"/>
                                          </p:val>
                                        </p:tav>
                                        <p:tav tm="100000">
                                          <p:val>
                                            <p:strVal val="#ppt_y"/>
                                          </p:val>
                                        </p:tav>
                                      </p:tavLst>
                                    </p:anim>
                                  </p:childTnLst>
                                </p:cTn>
                              </p:par>
                            </p:childTnLst>
                          </p:cTn>
                        </p:par>
                        <p:par>
                          <p:cTn id="24" fill="hold">
                            <p:stCondLst>
                              <p:cond delay="5500"/>
                            </p:stCondLst>
                            <p:childTnLst>
                              <p:par>
                                <p:cTn id="25" presetID="2" presetClass="entr" presetSubtype="8" decel="100000" fill="hold" grpId="0" nodeType="afterEffect">
                                  <p:stCondLst>
                                    <p:cond delay="500"/>
                                  </p:stCondLst>
                                  <p:childTnLst>
                                    <p:set>
                                      <p:cBhvr>
                                        <p:cTn id="26" dur="1" fill="hold">
                                          <p:stCondLst>
                                            <p:cond delay="0"/>
                                          </p:stCondLst>
                                        </p:cTn>
                                        <p:tgtEl>
                                          <p:spTgt spid="10"/>
                                        </p:tgtEl>
                                        <p:attrNameLst>
                                          <p:attrName>style.visibility</p:attrName>
                                        </p:attrNameLst>
                                      </p:cBhvr>
                                      <p:to>
                                        <p:strVal val="visible"/>
                                      </p:to>
                                    </p:set>
                                    <p:anim calcmode="lin" valueType="num">
                                      <p:cBhvr additive="base">
                                        <p:cTn id="27" dur="500" fill="hold"/>
                                        <p:tgtEl>
                                          <p:spTgt spid="10"/>
                                        </p:tgtEl>
                                        <p:attrNameLst>
                                          <p:attrName>ppt_x</p:attrName>
                                        </p:attrNameLst>
                                      </p:cBhvr>
                                      <p:tavLst>
                                        <p:tav tm="0">
                                          <p:val>
                                            <p:strVal val="0-#ppt_w/2"/>
                                          </p:val>
                                        </p:tav>
                                        <p:tav tm="100000">
                                          <p:val>
                                            <p:strVal val="#ppt_x"/>
                                          </p:val>
                                        </p:tav>
                                      </p:tavLst>
                                    </p:anim>
                                    <p:anim calcmode="lin" valueType="num">
                                      <p:cBhvr additive="base">
                                        <p:cTn id="28"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bwMode="auto">
          <a:xfrm>
            <a:off x="519112" y="6363586"/>
            <a:ext cx="1766888" cy="207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3" name="Title 2"/>
          <p:cNvSpPr>
            <a:spLocks noGrp="1"/>
          </p:cNvSpPr>
          <p:nvPr>
            <p:ph type="title"/>
          </p:nvPr>
        </p:nvSpPr>
        <p:spPr/>
        <p:txBody>
          <a:bodyPr>
            <a:noAutofit/>
          </a:bodyPr>
          <a:lstStyle/>
          <a:p>
            <a:r>
              <a:rPr lang="en-US" dirty="0" smtClean="0"/>
              <a:t>ASP.NET: A </a:t>
            </a:r>
            <a:r>
              <a:rPr lang="en-US" dirty="0"/>
              <a:t>F</a:t>
            </a:r>
            <a:r>
              <a:rPr lang="en-US" dirty="0" smtClean="0"/>
              <a:t>ramework </a:t>
            </a:r>
            <a:r>
              <a:rPr lang="en-US" dirty="0"/>
              <a:t>F</a:t>
            </a:r>
            <a:r>
              <a:rPr lang="en-US" dirty="0" smtClean="0"/>
              <a:t>or </a:t>
            </a:r>
            <a:r>
              <a:rPr lang="en-US" dirty="0"/>
              <a:t>A</a:t>
            </a:r>
            <a:r>
              <a:rPr lang="en-US" dirty="0" smtClean="0"/>
              <a:t>ll</a:t>
            </a:r>
            <a:endParaRPr lang="en-US" dirty="0"/>
          </a:p>
        </p:txBody>
      </p:sp>
      <p:sp>
        <p:nvSpPr>
          <p:cNvPr id="4" name="Rectangle 3"/>
          <p:cNvSpPr/>
          <p:nvPr/>
        </p:nvSpPr>
        <p:spPr bwMode="auto">
          <a:xfrm>
            <a:off x="879902" y="4527299"/>
            <a:ext cx="8935748" cy="200400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dirty="0">
              <a:gradFill>
                <a:gsLst>
                  <a:gs pos="0">
                    <a:srgbClr val="FFFFFF"/>
                  </a:gs>
                  <a:gs pos="100000">
                    <a:srgbClr val="FFFFFF"/>
                  </a:gs>
                </a:gsLst>
                <a:lin ang="5400000" scaled="0"/>
              </a:gradFill>
            </a:endParaRPr>
          </a:p>
        </p:txBody>
      </p:sp>
      <p:sp>
        <p:nvSpPr>
          <p:cNvPr id="5" name="Rectangle 4"/>
          <p:cNvSpPr/>
          <p:nvPr/>
        </p:nvSpPr>
        <p:spPr bwMode="auto">
          <a:xfrm>
            <a:off x="3898929" y="5763308"/>
            <a:ext cx="2850125" cy="48768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gradFill>
                  <a:gsLst>
                    <a:gs pos="0">
                      <a:srgbClr val="FFFFFF"/>
                    </a:gs>
                    <a:gs pos="100000">
                      <a:srgbClr val="FFFFFF"/>
                    </a:gs>
                  </a:gsLst>
                  <a:lin ang="5400000" scaled="0"/>
                </a:gradFill>
              </a:rPr>
              <a:t>Caching</a:t>
            </a:r>
          </a:p>
        </p:txBody>
      </p:sp>
      <p:sp>
        <p:nvSpPr>
          <p:cNvPr id="6" name="Rectangle 5"/>
          <p:cNvSpPr/>
          <p:nvPr/>
        </p:nvSpPr>
        <p:spPr bwMode="auto">
          <a:xfrm>
            <a:off x="948136" y="5232075"/>
            <a:ext cx="2850125" cy="48768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gradFill>
                  <a:gsLst>
                    <a:gs pos="0">
                      <a:srgbClr val="FFFFFF"/>
                    </a:gs>
                    <a:gs pos="100000">
                      <a:srgbClr val="FFFFFF"/>
                    </a:gs>
                  </a:gsLst>
                  <a:lin ang="5400000" scaled="0"/>
                </a:gradFill>
              </a:rPr>
              <a:t>Modules</a:t>
            </a:r>
          </a:p>
        </p:txBody>
      </p:sp>
      <p:sp>
        <p:nvSpPr>
          <p:cNvPr id="7" name="Rectangle 6"/>
          <p:cNvSpPr/>
          <p:nvPr/>
        </p:nvSpPr>
        <p:spPr bwMode="auto">
          <a:xfrm>
            <a:off x="3911208" y="5232075"/>
            <a:ext cx="2850125" cy="48768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gradFill>
                  <a:gsLst>
                    <a:gs pos="0">
                      <a:srgbClr val="FFFFFF"/>
                    </a:gs>
                    <a:gs pos="100000">
                      <a:srgbClr val="FFFFFF"/>
                    </a:gs>
                  </a:gsLst>
                  <a:lin ang="5400000" scaled="0"/>
                </a:gradFill>
              </a:rPr>
              <a:t>Handlers</a:t>
            </a:r>
          </a:p>
        </p:txBody>
      </p:sp>
      <p:sp>
        <p:nvSpPr>
          <p:cNvPr id="8" name="Rectangle 7"/>
          <p:cNvSpPr/>
          <p:nvPr/>
        </p:nvSpPr>
        <p:spPr bwMode="auto">
          <a:xfrm>
            <a:off x="948136" y="5780715"/>
            <a:ext cx="2850125" cy="48768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gradFill>
                  <a:gsLst>
                    <a:gs pos="0">
                      <a:srgbClr val="FFFFFF"/>
                    </a:gs>
                    <a:gs pos="100000">
                      <a:srgbClr val="FFFFFF"/>
                    </a:gs>
                  </a:gsLst>
                  <a:lin ang="5400000" scaled="0"/>
                </a:gradFill>
              </a:rPr>
              <a:t>Intrinsics</a:t>
            </a:r>
          </a:p>
        </p:txBody>
      </p:sp>
      <p:sp>
        <p:nvSpPr>
          <p:cNvPr id="14" name="Rectangle 13"/>
          <p:cNvSpPr/>
          <p:nvPr/>
        </p:nvSpPr>
        <p:spPr bwMode="auto">
          <a:xfrm>
            <a:off x="6838093" y="5214668"/>
            <a:ext cx="2850125" cy="48768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gradFill>
                  <a:gsLst>
                    <a:gs pos="0">
                      <a:srgbClr val="FFFFFF"/>
                    </a:gs>
                    <a:gs pos="100000">
                      <a:srgbClr val="FFFFFF"/>
                    </a:gs>
                  </a:gsLst>
                  <a:lin ang="5400000" scaled="0"/>
                </a:gradFill>
              </a:rPr>
              <a:t>Membership</a:t>
            </a:r>
          </a:p>
        </p:txBody>
      </p:sp>
      <p:sp>
        <p:nvSpPr>
          <p:cNvPr id="16" name="Rectangle 15"/>
          <p:cNvSpPr/>
          <p:nvPr/>
        </p:nvSpPr>
        <p:spPr bwMode="auto">
          <a:xfrm>
            <a:off x="6838093" y="5763308"/>
            <a:ext cx="2850125" cy="48768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gradFill>
                  <a:gsLst>
                    <a:gs pos="0">
                      <a:srgbClr val="FFFFFF"/>
                    </a:gs>
                    <a:gs pos="100000">
                      <a:srgbClr val="FFFFFF"/>
                    </a:gs>
                  </a:gsLst>
                  <a:lin ang="5400000" scaled="0"/>
                </a:gradFill>
              </a:rPr>
              <a:t>Etc.</a:t>
            </a:r>
          </a:p>
        </p:txBody>
      </p:sp>
      <p:sp>
        <p:nvSpPr>
          <p:cNvPr id="17" name="TextBox 28"/>
          <p:cNvSpPr txBox="1"/>
          <p:nvPr/>
        </p:nvSpPr>
        <p:spPr>
          <a:xfrm>
            <a:off x="574570" y="4528923"/>
            <a:ext cx="8130153" cy="553998"/>
          </a:xfrm>
          <a:prstGeom prst="rect">
            <a:avLst/>
          </a:prstGeom>
          <a:noFill/>
        </p:spPr>
        <p:txBody>
          <a:bodyPr wrap="square" rtlCol="0">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3000" dirty="0" smtClean="0">
                <a:solidFill>
                  <a:schemeClr val="bg1">
                    <a:alpha val="99000"/>
                  </a:schemeClr>
                </a:solidFill>
              </a:rPr>
              <a:t>ASP.NET Core</a:t>
            </a:r>
            <a:endParaRPr lang="en-US" sz="3000" dirty="0">
              <a:solidFill>
                <a:schemeClr val="bg1">
                  <a:alpha val="99000"/>
                </a:schemeClr>
              </a:solidFill>
            </a:endParaRPr>
          </a:p>
        </p:txBody>
      </p:sp>
      <p:sp>
        <p:nvSpPr>
          <p:cNvPr id="23" name="Rectangle 22"/>
          <p:cNvSpPr/>
          <p:nvPr/>
        </p:nvSpPr>
        <p:spPr>
          <a:xfrm>
            <a:off x="8263156" y="3456263"/>
            <a:ext cx="3058968" cy="97906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dirty="0" smtClean="0">
                <a:gradFill>
                  <a:gsLst>
                    <a:gs pos="0">
                      <a:srgbClr val="FFFFFF"/>
                    </a:gs>
                    <a:gs pos="100000">
                      <a:srgbClr val="FFFFFF"/>
                    </a:gs>
                  </a:gsLst>
                  <a:lin ang="5400000" scaled="0"/>
                </a:gradFill>
              </a:rPr>
              <a:t>MVC</a:t>
            </a:r>
            <a:endParaRPr lang="en-US" dirty="0">
              <a:gradFill>
                <a:gsLst>
                  <a:gs pos="0">
                    <a:srgbClr val="FFFFFF"/>
                  </a:gs>
                  <a:gs pos="100000">
                    <a:srgbClr val="FFFFFF"/>
                  </a:gs>
                </a:gsLst>
                <a:lin ang="5400000" scaled="0"/>
              </a:gradFill>
            </a:endParaRPr>
          </a:p>
        </p:txBody>
      </p:sp>
      <p:sp>
        <p:nvSpPr>
          <p:cNvPr id="24" name="Rectangle 23"/>
          <p:cNvSpPr/>
          <p:nvPr/>
        </p:nvSpPr>
        <p:spPr>
          <a:xfrm>
            <a:off x="5075339" y="3449433"/>
            <a:ext cx="3114838" cy="98589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smtClean="0">
                <a:gradFill>
                  <a:gsLst>
                    <a:gs pos="0">
                      <a:srgbClr val="FFFFFF"/>
                    </a:gs>
                    <a:gs pos="100000">
                      <a:srgbClr val="FFFFFF"/>
                    </a:gs>
                  </a:gsLst>
                  <a:lin ang="5400000" scaled="0"/>
                </a:gradFill>
              </a:rPr>
              <a:t>Web Pages</a:t>
            </a:r>
            <a:endParaRPr lang="en-US" dirty="0">
              <a:gradFill>
                <a:gsLst>
                  <a:gs pos="0">
                    <a:srgbClr val="FFFFFF"/>
                  </a:gs>
                  <a:gs pos="100000">
                    <a:srgbClr val="FFFFFF"/>
                  </a:gs>
                </a:gsLst>
                <a:lin ang="5400000" scaled="0"/>
              </a:gradFill>
            </a:endParaRPr>
          </a:p>
        </p:txBody>
      </p:sp>
      <p:sp>
        <p:nvSpPr>
          <p:cNvPr id="28" name="Rectangle 27"/>
          <p:cNvSpPr/>
          <p:nvPr/>
        </p:nvSpPr>
        <p:spPr>
          <a:xfrm>
            <a:off x="879902" y="2659310"/>
            <a:ext cx="4124455" cy="176840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smtClean="0">
                <a:gradFill>
                  <a:gsLst>
                    <a:gs pos="0">
                      <a:srgbClr val="FFFFFF"/>
                    </a:gs>
                    <a:gs pos="100000">
                      <a:srgbClr val="FFFFFF"/>
                    </a:gs>
                  </a:gsLst>
                  <a:lin ang="5400000" scaled="0"/>
                </a:gradFill>
              </a:rPr>
              <a:t>Web Forms</a:t>
            </a:r>
            <a:endParaRPr lang="en-US" dirty="0">
              <a:gradFill>
                <a:gsLst>
                  <a:gs pos="0">
                    <a:srgbClr val="FFFFFF"/>
                  </a:gs>
                  <a:gs pos="100000">
                    <a:srgbClr val="FFFFFF"/>
                  </a:gs>
                </a:gsLst>
                <a:lin ang="5400000" scaled="0"/>
              </a:gradFill>
            </a:endParaRPr>
          </a:p>
        </p:txBody>
      </p:sp>
      <p:sp>
        <p:nvSpPr>
          <p:cNvPr id="29" name="Rectangle 28"/>
          <p:cNvSpPr/>
          <p:nvPr/>
        </p:nvSpPr>
        <p:spPr>
          <a:xfrm>
            <a:off x="5075339" y="2659310"/>
            <a:ext cx="4740311" cy="70967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rgbClr val="FFFFFF"/>
                    </a:gs>
                    <a:gs pos="100000">
                      <a:srgbClr val="FFFFFF"/>
                    </a:gs>
                  </a:gsLst>
                  <a:lin ang="5400000" scaled="0"/>
                </a:gradFill>
              </a:rPr>
              <a:t>Razor View Engine</a:t>
            </a:r>
          </a:p>
        </p:txBody>
      </p:sp>
      <p:sp>
        <p:nvSpPr>
          <p:cNvPr id="35" name="Rectangle 34"/>
          <p:cNvSpPr/>
          <p:nvPr/>
        </p:nvSpPr>
        <p:spPr>
          <a:xfrm>
            <a:off x="9899010" y="4536821"/>
            <a:ext cx="1423114" cy="199610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smtClean="0">
                <a:gradFill>
                  <a:gsLst>
                    <a:gs pos="0">
                      <a:srgbClr val="FFFFFF"/>
                    </a:gs>
                    <a:gs pos="100000">
                      <a:srgbClr val="FFFFFF"/>
                    </a:gs>
                  </a:gsLst>
                  <a:lin ang="5400000" scaled="0"/>
                </a:gradFill>
              </a:rPr>
              <a:t>Self Host</a:t>
            </a:r>
            <a:endParaRPr lang="en-US" dirty="0">
              <a:gradFill>
                <a:gsLst>
                  <a:gs pos="0">
                    <a:srgbClr val="FFFFFF"/>
                  </a:gs>
                  <a:gs pos="100000">
                    <a:srgbClr val="FFFFFF"/>
                  </a:gs>
                </a:gsLst>
                <a:lin ang="5400000" scaled="0"/>
              </a:gradFill>
            </a:endParaRPr>
          </a:p>
        </p:txBody>
      </p:sp>
      <p:sp>
        <p:nvSpPr>
          <p:cNvPr id="37" name="Rectangle 36"/>
          <p:cNvSpPr/>
          <p:nvPr/>
        </p:nvSpPr>
        <p:spPr bwMode="auto">
          <a:xfrm>
            <a:off x="9899010" y="3881611"/>
            <a:ext cx="1357301" cy="455497"/>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smtClean="0">
                <a:gradFill>
                  <a:gsLst>
                    <a:gs pos="0">
                      <a:srgbClr val="FFFFFF"/>
                    </a:gs>
                    <a:gs pos="100000">
                      <a:srgbClr val="FFFFFF"/>
                    </a:gs>
                  </a:gsLst>
                  <a:lin ang="5400000" scaled="0"/>
                </a:gradFill>
              </a:rPr>
              <a:t>Web API</a:t>
            </a:r>
            <a:endParaRPr lang="en-US" sz="2000" dirty="0">
              <a:gradFill>
                <a:gsLst>
                  <a:gs pos="0">
                    <a:srgbClr val="FFFFFF"/>
                  </a:gs>
                  <a:gs pos="100000">
                    <a:srgbClr val="FFFFFF"/>
                  </a:gs>
                </a:gsLst>
                <a:lin ang="5400000" scaled="0"/>
              </a:gradFill>
            </a:endParaRPr>
          </a:p>
        </p:txBody>
      </p:sp>
      <p:sp>
        <p:nvSpPr>
          <p:cNvPr id="38" name="Rectangle 37"/>
          <p:cNvSpPr/>
          <p:nvPr/>
        </p:nvSpPr>
        <p:spPr bwMode="auto">
          <a:xfrm>
            <a:off x="8414918" y="3881611"/>
            <a:ext cx="1400732" cy="455497"/>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smtClean="0">
                <a:gradFill>
                  <a:gsLst>
                    <a:gs pos="0">
                      <a:srgbClr val="FFFFFF"/>
                    </a:gs>
                    <a:gs pos="100000">
                      <a:srgbClr val="FFFFFF"/>
                    </a:gs>
                  </a:gsLst>
                  <a:lin ang="5400000" scaled="0"/>
                </a:gradFill>
              </a:rPr>
              <a:t>MVC 4</a:t>
            </a:r>
            <a:endParaRPr lang="en-US" sz="2000" dirty="0">
              <a:gradFill>
                <a:gsLst>
                  <a:gs pos="0">
                    <a:srgbClr val="FFFFFF"/>
                  </a:gs>
                  <a:gs pos="100000">
                    <a:srgbClr val="FFFFFF"/>
                  </a:gs>
                </a:gsLst>
                <a:lin ang="5400000" scaled="0"/>
              </a:gradFill>
            </a:endParaRPr>
          </a:p>
        </p:txBody>
      </p:sp>
      <p:sp>
        <p:nvSpPr>
          <p:cNvPr id="40" name="Rectangle 39"/>
          <p:cNvSpPr/>
          <p:nvPr/>
        </p:nvSpPr>
        <p:spPr>
          <a:xfrm>
            <a:off x="879902" y="1703024"/>
            <a:ext cx="8912738" cy="87948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smtClean="0">
                <a:gradFill>
                  <a:gsLst>
                    <a:gs pos="0">
                      <a:srgbClr val="FFFFFF"/>
                    </a:gs>
                    <a:gs pos="100000">
                      <a:srgbClr val="FFFFFF"/>
                    </a:gs>
                  </a:gsLst>
                  <a:lin ang="5400000" scaled="0"/>
                </a:gradFill>
              </a:rPr>
              <a:t>HTML</a:t>
            </a:r>
            <a:endParaRPr lang="en-US" dirty="0">
              <a:gradFill>
                <a:gsLst>
                  <a:gs pos="0">
                    <a:srgbClr val="FFFFFF"/>
                  </a:gs>
                  <a:gs pos="100000">
                    <a:srgbClr val="FFFFFF"/>
                  </a:gs>
                </a:gsLst>
                <a:lin ang="5400000" scaled="0"/>
              </a:gradFill>
            </a:endParaRPr>
          </a:p>
        </p:txBody>
      </p:sp>
      <p:sp>
        <p:nvSpPr>
          <p:cNvPr id="41" name="Rectangle 40"/>
          <p:cNvSpPr/>
          <p:nvPr/>
        </p:nvSpPr>
        <p:spPr>
          <a:xfrm>
            <a:off x="9899009" y="2659310"/>
            <a:ext cx="1423115" cy="72195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smtClean="0">
                <a:gradFill>
                  <a:gsLst>
                    <a:gs pos="0">
                      <a:srgbClr val="FFFFFF"/>
                    </a:gs>
                    <a:gs pos="100000">
                      <a:srgbClr val="FFFFFF"/>
                    </a:gs>
                  </a:gsLst>
                  <a:lin ang="5400000" scaled="0"/>
                </a:gradFill>
              </a:rPr>
              <a:t>Code</a:t>
            </a:r>
            <a:endParaRPr lang="en-US" dirty="0">
              <a:gradFill>
                <a:gsLst>
                  <a:gs pos="0">
                    <a:srgbClr val="FFFFFF"/>
                  </a:gs>
                  <a:gs pos="100000">
                    <a:srgbClr val="FFFFFF"/>
                  </a:gs>
                </a:gsLst>
                <a:lin ang="5400000" scaled="0"/>
              </a:gradFill>
            </a:endParaRPr>
          </a:p>
        </p:txBody>
      </p:sp>
      <p:sp>
        <p:nvSpPr>
          <p:cNvPr id="42" name="Rectangle 41"/>
          <p:cNvSpPr/>
          <p:nvPr/>
        </p:nvSpPr>
        <p:spPr>
          <a:xfrm>
            <a:off x="9889114" y="2170626"/>
            <a:ext cx="1423115" cy="40878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smtClean="0">
                <a:gradFill>
                  <a:gsLst>
                    <a:gs pos="0">
                      <a:srgbClr val="FFFFFF"/>
                    </a:gs>
                    <a:gs pos="100000">
                      <a:srgbClr val="FFFFFF"/>
                    </a:gs>
                  </a:gsLst>
                  <a:lin ang="5400000" scaled="0"/>
                </a:gradFill>
              </a:rPr>
              <a:t>JSON</a:t>
            </a:r>
            <a:endParaRPr lang="en-US" dirty="0">
              <a:gradFill>
                <a:gsLst>
                  <a:gs pos="0">
                    <a:srgbClr val="FFFFFF"/>
                  </a:gs>
                  <a:gs pos="100000">
                    <a:srgbClr val="FFFFFF"/>
                  </a:gs>
                </a:gsLst>
                <a:lin ang="5400000" scaled="0"/>
              </a:gradFill>
            </a:endParaRPr>
          </a:p>
        </p:txBody>
      </p:sp>
      <p:sp>
        <p:nvSpPr>
          <p:cNvPr id="44" name="Rectangle 43"/>
          <p:cNvSpPr/>
          <p:nvPr/>
        </p:nvSpPr>
        <p:spPr>
          <a:xfrm>
            <a:off x="9899008" y="1703024"/>
            <a:ext cx="1423115" cy="40878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smtClean="0">
                <a:gradFill>
                  <a:gsLst>
                    <a:gs pos="0">
                      <a:srgbClr val="FFFFFF"/>
                    </a:gs>
                    <a:gs pos="100000">
                      <a:srgbClr val="FFFFFF"/>
                    </a:gs>
                  </a:gsLst>
                  <a:lin ang="5400000" scaled="0"/>
                </a:gradFill>
              </a:rPr>
              <a:t>XML</a:t>
            </a:r>
            <a:endParaRPr lang="en-US"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4258758903"/>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ext uri="{D42A27DB-BD31-4B8C-83A1-F6EECF244321}">
                <p14:modId xmlns:p14="http://schemas.microsoft.com/office/powerpoint/2010/main" val="832898654"/>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62562" name="think-cell Slide" r:id="rId8" imgW="270" imgH="270" progId="TCLayout.ActiveDocument.1">
                  <p:embed/>
                </p:oleObj>
              </mc:Choice>
              <mc:Fallback>
                <p:oleObj name="think-cell Slide" r:id="rId8" imgW="270" imgH="270" progId="TCLayout.ActiveDocument.1">
                  <p:embed/>
                  <p:pic>
                    <p:nvPicPr>
                      <p:cNvPr id="0" name=""/>
                      <p:cNvPicPr/>
                      <p:nvPr/>
                    </p:nvPicPr>
                    <p:blipFill>
                      <a:blip r:embed="rId9"/>
                      <a:stretch>
                        <a:fillRect/>
                      </a:stretch>
                    </p:blipFill>
                    <p:spPr>
                      <a:xfrm>
                        <a:off x="0" y="0"/>
                        <a:ext cx="158750" cy="158750"/>
                      </a:xfrm>
                      <a:prstGeom prst="rect">
                        <a:avLst/>
                      </a:prstGeom>
                    </p:spPr>
                  </p:pic>
                </p:oleObj>
              </mc:Fallback>
            </mc:AlternateContent>
          </a:graphicData>
        </a:graphic>
      </p:graphicFrame>
      <p:sp>
        <p:nvSpPr>
          <p:cNvPr id="5" name="Title 4"/>
          <p:cNvSpPr>
            <a:spLocks noGrp="1"/>
          </p:cNvSpPr>
          <p:nvPr>
            <p:ph type="title"/>
          </p:nvPr>
        </p:nvSpPr>
        <p:spPr/>
        <p:txBody>
          <a:bodyPr/>
          <a:lstStyle/>
          <a:p>
            <a:r>
              <a:rPr lang="en-US" dirty="0" smtClean="0"/>
              <a:t>Resources</a:t>
            </a:r>
            <a:endParaRPr lang="en-US" dirty="0"/>
          </a:p>
        </p:txBody>
      </p:sp>
      <p:sp>
        <p:nvSpPr>
          <p:cNvPr id="3" name="Text Placeholder 2"/>
          <p:cNvSpPr>
            <a:spLocks noGrp="1"/>
          </p:cNvSpPr>
          <p:nvPr>
            <p:ph type="body" sz="quarter" idx="10"/>
            <p:custDataLst>
              <p:tags r:id="rId3"/>
            </p:custDataLst>
          </p:nvPr>
        </p:nvSpPr>
        <p:spPr>
          <a:xfrm>
            <a:off x="519112" y="1141413"/>
            <a:ext cx="11149013" cy="997196"/>
          </a:xfrm>
        </p:spPr>
        <p:txBody>
          <a:bodyPr/>
          <a:lstStyle/>
          <a:p>
            <a:pPr>
              <a:spcAft>
                <a:spcPts val="1200"/>
              </a:spcAft>
            </a:pPr>
            <a:r>
              <a:rPr lang="en-US" dirty="0" smtClean="0">
                <a:ln w="3175">
                  <a:noFill/>
                </a:ln>
                <a:gradFill flip="none" rotWithShape="1">
                  <a:gsLst>
                    <a:gs pos="0">
                      <a:srgbClr val="595959"/>
                    </a:gs>
                    <a:gs pos="86000">
                      <a:srgbClr val="595959"/>
                    </a:gs>
                  </a:gsLst>
                  <a:lin ang="5400000" scaled="0"/>
                  <a:tileRect/>
                </a:gradFill>
                <a:cs typeface="Arial" charset="0"/>
              </a:rPr>
              <a:t>Feedback and questions </a:t>
            </a:r>
            <a:r>
              <a:rPr lang="en-US" sz="3600" dirty="0" smtClean="0"/>
              <a:t/>
            </a:r>
            <a:br>
              <a:rPr lang="en-US" sz="3600" dirty="0" smtClean="0"/>
            </a:br>
            <a:r>
              <a:rPr lang="en-US" sz="3200" dirty="0" smtClean="0">
                <a:latin typeface="+mn-lt"/>
                <a:hlinkClick r:id="rId10"/>
              </a:rPr>
              <a:t>http://</a:t>
            </a:r>
            <a:r>
              <a:rPr lang="en-US" sz="3200" dirty="0" smtClean="0">
                <a:latin typeface="+mn-lt"/>
                <a:hlinkClick r:id="rId10"/>
              </a:rPr>
              <a:t>forums.dev.windows.com</a:t>
            </a:r>
            <a:endParaRPr lang="en-US" sz="3200" dirty="0">
              <a:latin typeface="+mn-lt"/>
            </a:endParaRPr>
          </a:p>
        </p:txBody>
      </p:sp>
      <p:sp>
        <p:nvSpPr>
          <p:cNvPr id="8" name="Freeform 58"/>
          <p:cNvSpPr>
            <a:spLocks noEditPoints="1"/>
          </p:cNvSpPr>
          <p:nvPr/>
        </p:nvSpPr>
        <p:spPr bwMode="black">
          <a:xfrm>
            <a:off x="7196409" y="1141413"/>
            <a:ext cx="3689695" cy="3954680"/>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solidFill>
            <a:schemeClr val="tx1">
              <a:lumMod val="10000"/>
              <a:lumOff val="90000"/>
            </a:schemeClr>
          </a:solidFill>
          <a:ln>
            <a:noFill/>
          </a:ln>
        </p:spPr>
        <p:txBody>
          <a:bodyPr vert="horz" wrap="square" lIns="82305" tIns="41153" rIns="82305" bIns="41153" numCol="1" anchor="t" anchorCtr="0" compatLnSpc="1">
            <a:prstTxWarp prst="textNoShape">
              <a:avLst/>
            </a:prstTxWarp>
          </a:bodyPr>
          <a:lstStyle/>
          <a:p>
            <a:endParaRPr lang="en-US" sz="1600"/>
          </a:p>
        </p:txBody>
      </p:sp>
      <p:sp>
        <p:nvSpPr>
          <p:cNvPr id="6" name="Text Placeholder 2"/>
          <p:cNvSpPr txBox="1">
            <a:spLocks/>
          </p:cNvSpPr>
          <p:nvPr>
            <p:custDataLst>
              <p:tags r:id="rId4"/>
            </p:custDataLst>
          </p:nvPr>
        </p:nvSpPr>
        <p:spPr>
          <a:xfrm>
            <a:off x="519112" y="2401160"/>
            <a:ext cx="11149013" cy="997196"/>
          </a:xfrm>
          <a:prstGeom prst="rect">
            <a:avLst/>
          </a:prstGeom>
        </p:spPr>
        <p:txBody>
          <a:bodyPr vert="horz" wrap="square" lIns="0" tIns="0" rIns="0" bIns="0" rtlCol="0">
            <a:spAutoFit/>
          </a:bodyPr>
          <a:lstStyle>
            <a:lvl1pPr marL="3175" indent="0" algn="l" defTabSz="914363" rtl="0" eaLnBrk="1" latinLnBrk="0" hangingPunct="1">
              <a:lnSpc>
                <a:spcPct val="90000"/>
              </a:lnSpc>
              <a:spcBef>
                <a:spcPts val="0"/>
              </a:spcBef>
              <a:spcAft>
                <a:spcPts val="900"/>
              </a:spcAft>
              <a:buSzPct val="80000"/>
              <a:buFont typeface="Arial" pitchFamily="34" charset="0"/>
              <a:buNone/>
              <a:defRPr sz="4000" kern="1200" spc="-100" baseline="0">
                <a:gradFill>
                  <a:gsLst>
                    <a:gs pos="0">
                      <a:srgbClr val="595959"/>
                    </a:gs>
                    <a:gs pos="86000">
                      <a:srgbClr val="595959"/>
                    </a:gs>
                  </a:gsLst>
                  <a:lin ang="5400000" scaled="0"/>
                </a:gradFill>
                <a:latin typeface="Segoe UI Light" pitchFamily="34" charset="0"/>
                <a:ea typeface="+mn-ea"/>
                <a:cs typeface="+mn-cs"/>
              </a:defRPr>
            </a:lvl1pPr>
            <a:lvl2pPr marL="3175" indent="0" algn="l" defTabSz="914363" rtl="0" eaLnBrk="1" latinLnBrk="0" hangingPunct="1">
              <a:lnSpc>
                <a:spcPct val="90000"/>
              </a:lnSpc>
              <a:spcBef>
                <a:spcPts val="0"/>
              </a:spcBef>
              <a:buSzPct val="80000"/>
              <a:buFont typeface="Arial" pitchFamily="34" charset="0"/>
              <a:buNone/>
              <a:defRPr sz="2000" kern="1200" spc="-50" baseline="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Tx/>
              <a:buBlip>
                <a:blip r:embed="rId11"/>
              </a:buBlip>
              <a:defRPr sz="24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Tx/>
              <a:buBlip>
                <a:blip r:embed="rId11"/>
              </a:buBlip>
              <a:defRPr sz="20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Tx/>
              <a:buBlip>
                <a:blip r:embed="rId11"/>
              </a:buBlip>
              <a:defRPr sz="20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Aft>
                <a:spcPts val="1200"/>
              </a:spcAft>
            </a:pPr>
            <a:r>
              <a:rPr lang="en-US" dirty="0" smtClean="0">
                <a:ln w="3175">
                  <a:noFill/>
                </a:ln>
                <a:gradFill flip="none" rotWithShape="1">
                  <a:gsLst>
                    <a:gs pos="0">
                      <a:srgbClr val="595959"/>
                    </a:gs>
                    <a:gs pos="86000">
                      <a:srgbClr val="595959"/>
                    </a:gs>
                  </a:gsLst>
                  <a:lin ang="5400000" scaled="0"/>
                  <a:tileRect/>
                </a:gradFill>
                <a:cs typeface="Arial" charset="0"/>
              </a:rPr>
              <a:t>ASP.NET Web Site</a:t>
            </a:r>
            <a:r>
              <a:rPr lang="en-US" sz="3600" dirty="0" smtClean="0"/>
              <a:t/>
            </a:r>
            <a:br>
              <a:rPr lang="en-US" sz="3600" dirty="0" smtClean="0"/>
            </a:br>
            <a:r>
              <a:rPr lang="en-US" sz="3200" dirty="0" smtClean="0">
                <a:latin typeface="+mn-lt"/>
                <a:hlinkClick r:id="rId12"/>
              </a:rPr>
              <a:t>http://asp.net</a:t>
            </a:r>
            <a:endParaRPr lang="en-US" sz="3200" dirty="0" smtClean="0">
              <a:latin typeface="+mn-lt"/>
            </a:endParaRPr>
          </a:p>
        </p:txBody>
      </p:sp>
      <p:sp>
        <p:nvSpPr>
          <p:cNvPr id="7" name="Text Placeholder 2"/>
          <p:cNvSpPr txBox="1">
            <a:spLocks/>
          </p:cNvSpPr>
          <p:nvPr>
            <p:custDataLst>
              <p:tags r:id="rId5"/>
            </p:custDataLst>
          </p:nvPr>
        </p:nvSpPr>
        <p:spPr>
          <a:xfrm>
            <a:off x="519111" y="3654731"/>
            <a:ext cx="11149013" cy="997196"/>
          </a:xfrm>
          <a:prstGeom prst="rect">
            <a:avLst/>
          </a:prstGeom>
        </p:spPr>
        <p:txBody>
          <a:bodyPr vert="horz" wrap="square" lIns="0" tIns="0" rIns="0" bIns="0" rtlCol="0">
            <a:spAutoFit/>
          </a:bodyPr>
          <a:lstStyle>
            <a:lvl1pPr marL="3175" indent="0" algn="l" defTabSz="914363" rtl="0" eaLnBrk="1" latinLnBrk="0" hangingPunct="1">
              <a:lnSpc>
                <a:spcPct val="90000"/>
              </a:lnSpc>
              <a:spcBef>
                <a:spcPts val="0"/>
              </a:spcBef>
              <a:spcAft>
                <a:spcPts val="900"/>
              </a:spcAft>
              <a:buSzPct val="80000"/>
              <a:buFont typeface="Arial" pitchFamily="34" charset="0"/>
              <a:buNone/>
              <a:defRPr sz="4000" kern="1200" spc="-100" baseline="0">
                <a:gradFill>
                  <a:gsLst>
                    <a:gs pos="0">
                      <a:srgbClr val="595959"/>
                    </a:gs>
                    <a:gs pos="86000">
                      <a:srgbClr val="595959"/>
                    </a:gs>
                  </a:gsLst>
                  <a:lin ang="5400000" scaled="0"/>
                </a:gradFill>
                <a:latin typeface="Segoe UI Light" pitchFamily="34" charset="0"/>
                <a:ea typeface="+mn-ea"/>
                <a:cs typeface="+mn-cs"/>
              </a:defRPr>
            </a:lvl1pPr>
            <a:lvl2pPr marL="3175" indent="0" algn="l" defTabSz="914363" rtl="0" eaLnBrk="1" latinLnBrk="0" hangingPunct="1">
              <a:lnSpc>
                <a:spcPct val="90000"/>
              </a:lnSpc>
              <a:spcBef>
                <a:spcPts val="0"/>
              </a:spcBef>
              <a:buSzPct val="80000"/>
              <a:buFont typeface="Arial" pitchFamily="34" charset="0"/>
              <a:buNone/>
              <a:defRPr sz="2000" kern="1200" spc="-50" baseline="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Tx/>
              <a:buBlip>
                <a:blip r:embed="rId11"/>
              </a:buBlip>
              <a:defRPr sz="24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Tx/>
              <a:buBlip>
                <a:blip r:embed="rId11"/>
              </a:buBlip>
              <a:defRPr sz="20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Tx/>
              <a:buBlip>
                <a:blip r:embed="rId11"/>
              </a:buBlip>
              <a:defRPr sz="20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Aft>
                <a:spcPts val="1200"/>
              </a:spcAft>
            </a:pPr>
            <a:r>
              <a:rPr lang="en-US" dirty="0" smtClean="0">
                <a:ln w="3175">
                  <a:noFill/>
                </a:ln>
                <a:gradFill flip="none" rotWithShape="1">
                  <a:gsLst>
                    <a:gs pos="0">
                      <a:srgbClr val="595959"/>
                    </a:gs>
                    <a:gs pos="86000">
                      <a:srgbClr val="595959"/>
                    </a:gs>
                  </a:gsLst>
                  <a:lin ang="5400000" scaled="0"/>
                  <a:tileRect/>
                </a:gradFill>
                <a:cs typeface="Arial" charset="0"/>
              </a:rPr>
              <a:t>ASP.NET Web API Site</a:t>
            </a:r>
            <a:r>
              <a:rPr lang="en-US" sz="3600" dirty="0" smtClean="0"/>
              <a:t/>
            </a:r>
            <a:br>
              <a:rPr lang="en-US" sz="3600" dirty="0" smtClean="0"/>
            </a:br>
            <a:r>
              <a:rPr lang="en-US" sz="3200" dirty="0" smtClean="0">
                <a:latin typeface="+mn-lt"/>
                <a:hlinkClick r:id="rId13"/>
              </a:rPr>
              <a:t>http://asp.net/web-api</a:t>
            </a:r>
            <a:endParaRPr lang="en-US" sz="3200" dirty="0" smtClean="0">
              <a:latin typeface="+mn-lt"/>
            </a:endParaRPr>
          </a:p>
        </p:txBody>
      </p:sp>
    </p:spTree>
    <p:extLst>
      <p:ext uri="{BB962C8B-B14F-4D97-AF65-F5344CB8AC3E}">
        <p14:creationId xmlns:p14="http://schemas.microsoft.com/office/powerpoint/2010/main" val="1870159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81701754"/>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ext uri="{D42A27DB-BD31-4B8C-83A1-F6EECF244321}">
                <p14:modId xmlns:p14="http://schemas.microsoft.com/office/powerpoint/2010/main" val="27359316"/>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28832"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0" y="0"/>
                        <a:ext cx="158750" cy="158750"/>
                      </a:xfrm>
                      <a:prstGeom prst="rect">
                        <a:avLst/>
                      </a:prstGeom>
                    </p:spPr>
                  </p:pic>
                </p:oleObj>
              </mc:Fallback>
            </mc:AlternateContent>
          </a:graphicData>
        </a:graphic>
      </p:graphicFrame>
      <p:sp>
        <p:nvSpPr>
          <p:cNvPr id="8" name="Text Placeholder 7"/>
          <p:cNvSpPr>
            <a:spLocks noGrp="1"/>
          </p:cNvSpPr>
          <p:nvPr>
            <p:ph type="body" sz="quarter" idx="10"/>
          </p:nvPr>
        </p:nvSpPr>
        <p:spPr/>
        <p:txBody>
          <a:bodyPr/>
          <a:lstStyle/>
          <a:p>
            <a:r>
              <a:rPr lang="en-US" dirty="0" smtClean="0"/>
              <a:t>The ASP.NET Core</a:t>
            </a:r>
            <a:endParaRPr lang="en-US" dirty="0"/>
          </a:p>
        </p:txBody>
      </p:sp>
      <p:sp>
        <p:nvSpPr>
          <p:cNvPr id="6" name="Freeform 73"/>
          <p:cNvSpPr>
            <a:spLocks noEditPoints="1"/>
          </p:cNvSpPr>
          <p:nvPr/>
        </p:nvSpPr>
        <p:spPr bwMode="black">
          <a:xfrm>
            <a:off x="-417550" y="3978186"/>
            <a:ext cx="3936002" cy="3799685"/>
          </a:xfrm>
          <a:custGeom>
            <a:avLst/>
            <a:gdLst>
              <a:gd name="T0" fmla="*/ 1799 w 2278"/>
              <a:gd name="T1" fmla="*/ 879 h 2201"/>
              <a:gd name="T2" fmla="*/ 1711 w 2278"/>
              <a:gd name="T3" fmla="*/ 335 h 2201"/>
              <a:gd name="T4" fmla="*/ 1363 w 2278"/>
              <a:gd name="T5" fmla="*/ 315 h 2201"/>
              <a:gd name="T6" fmla="*/ 1068 w 2278"/>
              <a:gd name="T7" fmla="*/ 0 h 2201"/>
              <a:gd name="T8" fmla="*/ 810 w 2278"/>
              <a:gd name="T9" fmla="*/ 412 h 2201"/>
              <a:gd name="T10" fmla="*/ 408 w 2278"/>
              <a:gd name="T11" fmla="*/ 325 h 2201"/>
              <a:gd name="T12" fmla="*/ 246 w 2278"/>
              <a:gd name="T13" fmla="*/ 841 h 2201"/>
              <a:gd name="T14" fmla="*/ 0 w 2278"/>
              <a:gd name="T15" fmla="*/ 1138 h 2201"/>
              <a:gd name="T16" fmla="*/ 338 w 2278"/>
              <a:gd name="T17" fmla="*/ 1396 h 2201"/>
              <a:gd name="T18" fmla="*/ 166 w 2278"/>
              <a:gd name="T19" fmla="*/ 1885 h 2201"/>
              <a:gd name="T20" fmla="*/ 769 w 2278"/>
              <a:gd name="T21" fmla="*/ 1966 h 2201"/>
              <a:gd name="T22" fmla="*/ 1053 w 2278"/>
              <a:gd name="T23" fmla="*/ 2200 h 2201"/>
              <a:gd name="T24" fmla="*/ 1081 w 2278"/>
              <a:gd name="T25" fmla="*/ 2201 h 2201"/>
              <a:gd name="T26" fmla="*/ 1184 w 2278"/>
              <a:gd name="T27" fmla="*/ 1949 h 2201"/>
              <a:gd name="T28" fmla="*/ 1666 w 2278"/>
              <a:gd name="T29" fmla="*/ 1872 h 2201"/>
              <a:gd name="T30" fmla="*/ 1874 w 2278"/>
              <a:gd name="T31" fmla="*/ 1743 h 2201"/>
              <a:gd name="T32" fmla="*/ 2060 w 2278"/>
              <a:gd name="T33" fmla="*/ 1273 h 2201"/>
              <a:gd name="T34" fmla="*/ 1940 w 2278"/>
              <a:gd name="T35" fmla="*/ 1369 h 2201"/>
              <a:gd name="T36" fmla="*/ 1385 w 2278"/>
              <a:gd name="T37" fmla="*/ 1279 h 2201"/>
              <a:gd name="T38" fmla="*/ 1837 w 2278"/>
              <a:gd name="T39" fmla="*/ 1733 h 2201"/>
              <a:gd name="T40" fmla="*/ 1302 w 2278"/>
              <a:gd name="T41" fmla="*/ 1393 h 2201"/>
              <a:gd name="T42" fmla="*/ 1433 w 2278"/>
              <a:gd name="T43" fmla="*/ 1759 h 2201"/>
              <a:gd name="T44" fmla="*/ 1193 w 2278"/>
              <a:gd name="T45" fmla="*/ 1461 h 2201"/>
              <a:gd name="T46" fmla="*/ 1156 w 2278"/>
              <a:gd name="T47" fmla="*/ 1924 h 2201"/>
              <a:gd name="T48" fmla="*/ 1053 w 2278"/>
              <a:gd name="T49" fmla="*/ 1484 h 2201"/>
              <a:gd name="T50" fmla="*/ 878 w 2278"/>
              <a:gd name="T51" fmla="*/ 1857 h 2201"/>
              <a:gd name="T52" fmla="*/ 804 w 2278"/>
              <a:gd name="T53" fmla="*/ 1753 h 2201"/>
              <a:gd name="T54" fmla="*/ 438 w 2278"/>
              <a:gd name="T55" fmla="*/ 1789 h 2201"/>
              <a:gd name="T56" fmla="*/ 369 w 2278"/>
              <a:gd name="T57" fmla="*/ 1741 h 2201"/>
              <a:gd name="T58" fmla="*/ 551 w 2278"/>
              <a:gd name="T59" fmla="*/ 1362 h 2201"/>
              <a:gd name="T60" fmla="*/ 447 w 2278"/>
              <a:gd name="T61" fmla="*/ 1287 h 2201"/>
              <a:gd name="T62" fmla="*/ 723 w 2278"/>
              <a:gd name="T63" fmla="*/ 1153 h 2201"/>
              <a:gd name="T64" fmla="*/ 253 w 2278"/>
              <a:gd name="T65" fmla="*/ 1023 h 2201"/>
              <a:gd name="T66" fmla="*/ 745 w 2278"/>
              <a:gd name="T67" fmla="*/ 1014 h 2201"/>
              <a:gd name="T68" fmla="*/ 386 w 2278"/>
              <a:gd name="T69" fmla="*/ 736 h 2201"/>
              <a:gd name="T70" fmla="*/ 813 w 2278"/>
              <a:gd name="T71" fmla="*/ 904 h 2201"/>
              <a:gd name="T72" fmla="*/ 701 w 2278"/>
              <a:gd name="T73" fmla="*/ 530 h 2201"/>
              <a:gd name="T74" fmla="*/ 944 w 2278"/>
              <a:gd name="T75" fmla="*/ 815 h 2201"/>
              <a:gd name="T76" fmla="*/ 996 w 2278"/>
              <a:gd name="T77" fmla="*/ 287 h 2201"/>
              <a:gd name="T78" fmla="*/ 1083 w 2278"/>
              <a:gd name="T79" fmla="*/ 792 h 2201"/>
              <a:gd name="T80" fmla="*/ 1253 w 2278"/>
              <a:gd name="T81" fmla="*/ 424 h 2201"/>
              <a:gd name="T82" fmla="*/ 1331 w 2278"/>
              <a:gd name="T83" fmla="*/ 529 h 2201"/>
              <a:gd name="T84" fmla="*/ 1558 w 2278"/>
              <a:gd name="T85" fmla="*/ 488 h 2201"/>
              <a:gd name="T86" fmla="*/ 1618 w 2278"/>
              <a:gd name="T87" fmla="*/ 610 h 2201"/>
              <a:gd name="T88" fmla="*/ 1586 w 2278"/>
              <a:gd name="T89" fmla="*/ 914 h 2201"/>
              <a:gd name="T90" fmla="*/ 1690 w 2278"/>
              <a:gd name="T91" fmla="*/ 989 h 2201"/>
              <a:gd name="T92" fmla="*/ 1414 w 2278"/>
              <a:gd name="T93" fmla="*/ 1123 h 2201"/>
              <a:gd name="T94" fmla="*/ 2028 w 2278"/>
              <a:gd name="T95" fmla="*/ 1253 h 2201"/>
              <a:gd name="T96" fmla="*/ 1292 w 2278"/>
              <a:gd name="T97" fmla="*/ 936 h 2201"/>
              <a:gd name="T98" fmla="*/ 1083 w 2278"/>
              <a:gd name="T99" fmla="*/ 837 h 2201"/>
              <a:gd name="T100" fmla="*/ 945 w 2278"/>
              <a:gd name="T101" fmla="*/ 863 h 2201"/>
              <a:gd name="T102" fmla="*/ 787 w 2278"/>
              <a:gd name="T103" fmla="*/ 1031 h 2201"/>
              <a:gd name="T104" fmla="*/ 787 w 2278"/>
              <a:gd name="T105" fmla="*/ 1245 h 2201"/>
              <a:gd name="T106" fmla="*/ 945 w 2278"/>
              <a:gd name="T107" fmla="*/ 1412 h 2201"/>
              <a:gd name="T108" fmla="*/ 1083 w 2278"/>
              <a:gd name="T109" fmla="*/ 1439 h 2201"/>
              <a:gd name="T110" fmla="*/ 1292 w 2278"/>
              <a:gd name="T111" fmla="*/ 1340 h 2201"/>
              <a:gd name="T112" fmla="*/ 1370 w 2278"/>
              <a:gd name="T113" fmla="*/ 1138 h 2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278" h="2201">
                <a:moveTo>
                  <a:pt x="2125" y="983"/>
                </a:moveTo>
                <a:cubicBezTo>
                  <a:pt x="2074" y="983"/>
                  <a:pt x="2030" y="1007"/>
                  <a:pt x="2002" y="1045"/>
                </a:cubicBezTo>
                <a:cubicBezTo>
                  <a:pt x="1787" y="929"/>
                  <a:pt x="1787" y="929"/>
                  <a:pt x="1787" y="929"/>
                </a:cubicBezTo>
                <a:cubicBezTo>
                  <a:pt x="1795" y="914"/>
                  <a:pt x="1799" y="897"/>
                  <a:pt x="1799" y="879"/>
                </a:cubicBezTo>
                <a:cubicBezTo>
                  <a:pt x="1799" y="828"/>
                  <a:pt x="1764" y="785"/>
                  <a:pt x="1715" y="773"/>
                </a:cubicBezTo>
                <a:cubicBezTo>
                  <a:pt x="1729" y="640"/>
                  <a:pt x="1729" y="640"/>
                  <a:pt x="1729" y="640"/>
                </a:cubicBezTo>
                <a:cubicBezTo>
                  <a:pt x="1805" y="630"/>
                  <a:pt x="1863" y="566"/>
                  <a:pt x="1863" y="488"/>
                </a:cubicBezTo>
                <a:cubicBezTo>
                  <a:pt x="1863" y="404"/>
                  <a:pt x="1795" y="335"/>
                  <a:pt x="1711" y="335"/>
                </a:cubicBezTo>
                <a:cubicBezTo>
                  <a:pt x="1645" y="335"/>
                  <a:pt x="1589" y="377"/>
                  <a:pt x="1567" y="435"/>
                </a:cubicBezTo>
                <a:cubicBezTo>
                  <a:pt x="1472" y="427"/>
                  <a:pt x="1472" y="427"/>
                  <a:pt x="1472" y="427"/>
                </a:cubicBezTo>
                <a:cubicBezTo>
                  <a:pt x="1472" y="426"/>
                  <a:pt x="1472" y="425"/>
                  <a:pt x="1472" y="424"/>
                </a:cubicBezTo>
                <a:cubicBezTo>
                  <a:pt x="1472" y="364"/>
                  <a:pt x="1423" y="315"/>
                  <a:pt x="1363" y="315"/>
                </a:cubicBezTo>
                <a:cubicBezTo>
                  <a:pt x="1334" y="315"/>
                  <a:pt x="1309" y="326"/>
                  <a:pt x="1289" y="343"/>
                </a:cubicBezTo>
                <a:cubicBezTo>
                  <a:pt x="1187" y="250"/>
                  <a:pt x="1187" y="250"/>
                  <a:pt x="1187" y="250"/>
                </a:cubicBezTo>
                <a:cubicBezTo>
                  <a:pt x="1208" y="223"/>
                  <a:pt x="1221" y="190"/>
                  <a:pt x="1221" y="153"/>
                </a:cubicBezTo>
                <a:cubicBezTo>
                  <a:pt x="1221" y="69"/>
                  <a:pt x="1153" y="0"/>
                  <a:pt x="1068" y="0"/>
                </a:cubicBezTo>
                <a:cubicBezTo>
                  <a:pt x="984" y="0"/>
                  <a:pt x="916" y="69"/>
                  <a:pt x="916" y="153"/>
                </a:cubicBezTo>
                <a:cubicBezTo>
                  <a:pt x="916" y="197"/>
                  <a:pt x="935" y="237"/>
                  <a:pt x="965" y="265"/>
                </a:cubicBezTo>
                <a:cubicBezTo>
                  <a:pt x="856" y="422"/>
                  <a:pt x="856" y="422"/>
                  <a:pt x="856" y="422"/>
                </a:cubicBezTo>
                <a:cubicBezTo>
                  <a:pt x="842" y="416"/>
                  <a:pt x="827" y="412"/>
                  <a:pt x="810" y="412"/>
                </a:cubicBezTo>
                <a:cubicBezTo>
                  <a:pt x="760" y="412"/>
                  <a:pt x="717" y="446"/>
                  <a:pt x="705" y="493"/>
                </a:cubicBezTo>
                <a:cubicBezTo>
                  <a:pt x="561" y="480"/>
                  <a:pt x="561" y="480"/>
                  <a:pt x="561" y="480"/>
                </a:cubicBezTo>
                <a:cubicBezTo>
                  <a:pt x="561" y="480"/>
                  <a:pt x="561" y="479"/>
                  <a:pt x="561" y="478"/>
                </a:cubicBezTo>
                <a:cubicBezTo>
                  <a:pt x="561" y="394"/>
                  <a:pt x="493" y="325"/>
                  <a:pt x="408" y="325"/>
                </a:cubicBezTo>
                <a:cubicBezTo>
                  <a:pt x="324" y="325"/>
                  <a:pt x="256" y="394"/>
                  <a:pt x="256" y="478"/>
                </a:cubicBezTo>
                <a:cubicBezTo>
                  <a:pt x="256" y="546"/>
                  <a:pt x="300" y="603"/>
                  <a:pt x="362" y="623"/>
                </a:cubicBezTo>
                <a:cubicBezTo>
                  <a:pt x="348" y="732"/>
                  <a:pt x="348" y="732"/>
                  <a:pt x="348" y="732"/>
                </a:cubicBezTo>
                <a:cubicBezTo>
                  <a:pt x="291" y="736"/>
                  <a:pt x="246" y="783"/>
                  <a:pt x="246" y="841"/>
                </a:cubicBezTo>
                <a:cubicBezTo>
                  <a:pt x="246" y="873"/>
                  <a:pt x="259" y="901"/>
                  <a:pt x="281" y="921"/>
                </a:cubicBezTo>
                <a:cubicBezTo>
                  <a:pt x="221" y="1002"/>
                  <a:pt x="221" y="1002"/>
                  <a:pt x="221" y="1002"/>
                </a:cubicBezTo>
                <a:cubicBezTo>
                  <a:pt x="201" y="991"/>
                  <a:pt x="177" y="985"/>
                  <a:pt x="153" y="985"/>
                </a:cubicBezTo>
                <a:cubicBezTo>
                  <a:pt x="68" y="985"/>
                  <a:pt x="0" y="1054"/>
                  <a:pt x="0" y="1138"/>
                </a:cubicBezTo>
                <a:cubicBezTo>
                  <a:pt x="0" y="1222"/>
                  <a:pt x="68" y="1291"/>
                  <a:pt x="153" y="1291"/>
                </a:cubicBezTo>
                <a:cubicBezTo>
                  <a:pt x="190" y="1291"/>
                  <a:pt x="225" y="1277"/>
                  <a:pt x="251" y="1254"/>
                </a:cubicBezTo>
                <a:cubicBezTo>
                  <a:pt x="354" y="1339"/>
                  <a:pt x="354" y="1339"/>
                  <a:pt x="354" y="1339"/>
                </a:cubicBezTo>
                <a:cubicBezTo>
                  <a:pt x="344" y="1356"/>
                  <a:pt x="338" y="1375"/>
                  <a:pt x="338" y="1396"/>
                </a:cubicBezTo>
                <a:cubicBezTo>
                  <a:pt x="338" y="1436"/>
                  <a:pt x="359" y="1471"/>
                  <a:pt x="392" y="1490"/>
                </a:cubicBezTo>
                <a:cubicBezTo>
                  <a:pt x="332" y="1733"/>
                  <a:pt x="332" y="1733"/>
                  <a:pt x="332" y="1733"/>
                </a:cubicBezTo>
                <a:cubicBezTo>
                  <a:pt x="328" y="1732"/>
                  <a:pt x="323" y="1732"/>
                  <a:pt x="319" y="1732"/>
                </a:cubicBezTo>
                <a:cubicBezTo>
                  <a:pt x="235" y="1732"/>
                  <a:pt x="166" y="1800"/>
                  <a:pt x="166" y="1885"/>
                </a:cubicBezTo>
                <a:cubicBezTo>
                  <a:pt x="166" y="1969"/>
                  <a:pt x="235" y="2038"/>
                  <a:pt x="319" y="2038"/>
                </a:cubicBezTo>
                <a:cubicBezTo>
                  <a:pt x="399" y="2038"/>
                  <a:pt x="464" y="1977"/>
                  <a:pt x="471" y="1899"/>
                </a:cubicBezTo>
                <a:cubicBezTo>
                  <a:pt x="664" y="1884"/>
                  <a:pt x="664" y="1884"/>
                  <a:pt x="664" y="1884"/>
                </a:cubicBezTo>
                <a:cubicBezTo>
                  <a:pt x="676" y="1931"/>
                  <a:pt x="718" y="1966"/>
                  <a:pt x="769" y="1966"/>
                </a:cubicBezTo>
                <a:cubicBezTo>
                  <a:pt x="802" y="1966"/>
                  <a:pt x="832" y="1951"/>
                  <a:pt x="852" y="1928"/>
                </a:cubicBezTo>
                <a:cubicBezTo>
                  <a:pt x="931" y="1982"/>
                  <a:pt x="931" y="1982"/>
                  <a:pt x="931" y="1982"/>
                </a:cubicBezTo>
                <a:cubicBezTo>
                  <a:pt x="921" y="2002"/>
                  <a:pt x="916" y="2024"/>
                  <a:pt x="916" y="2049"/>
                </a:cubicBezTo>
                <a:cubicBezTo>
                  <a:pt x="916" y="2128"/>
                  <a:pt x="976" y="2193"/>
                  <a:pt x="1053" y="2200"/>
                </a:cubicBezTo>
                <a:cubicBezTo>
                  <a:pt x="1053" y="2201"/>
                  <a:pt x="1053" y="2201"/>
                  <a:pt x="1053" y="2201"/>
                </a:cubicBezTo>
                <a:cubicBezTo>
                  <a:pt x="1056" y="2201"/>
                  <a:pt x="1056" y="2201"/>
                  <a:pt x="1056" y="2201"/>
                </a:cubicBezTo>
                <a:cubicBezTo>
                  <a:pt x="1060" y="2201"/>
                  <a:pt x="1064" y="2201"/>
                  <a:pt x="1068" y="2201"/>
                </a:cubicBezTo>
                <a:cubicBezTo>
                  <a:pt x="1073" y="2201"/>
                  <a:pt x="1077" y="2201"/>
                  <a:pt x="1081" y="2201"/>
                </a:cubicBezTo>
                <a:cubicBezTo>
                  <a:pt x="1083" y="2201"/>
                  <a:pt x="1083" y="2201"/>
                  <a:pt x="1083" y="2201"/>
                </a:cubicBezTo>
                <a:cubicBezTo>
                  <a:pt x="1083" y="2201"/>
                  <a:pt x="1083" y="2201"/>
                  <a:pt x="1083" y="2201"/>
                </a:cubicBezTo>
                <a:cubicBezTo>
                  <a:pt x="1161" y="2193"/>
                  <a:pt x="1221" y="2128"/>
                  <a:pt x="1221" y="2049"/>
                </a:cubicBezTo>
                <a:cubicBezTo>
                  <a:pt x="1221" y="2011"/>
                  <a:pt x="1207" y="1976"/>
                  <a:pt x="1184" y="1949"/>
                </a:cubicBezTo>
                <a:cubicBezTo>
                  <a:pt x="1268" y="1853"/>
                  <a:pt x="1268" y="1853"/>
                  <a:pt x="1268" y="1853"/>
                </a:cubicBezTo>
                <a:cubicBezTo>
                  <a:pt x="1285" y="1863"/>
                  <a:pt x="1304" y="1869"/>
                  <a:pt x="1324" y="1869"/>
                </a:cubicBezTo>
                <a:cubicBezTo>
                  <a:pt x="1364" y="1869"/>
                  <a:pt x="1399" y="1847"/>
                  <a:pt x="1418" y="1815"/>
                </a:cubicBezTo>
                <a:cubicBezTo>
                  <a:pt x="1666" y="1872"/>
                  <a:pt x="1666" y="1872"/>
                  <a:pt x="1666" y="1872"/>
                </a:cubicBezTo>
                <a:cubicBezTo>
                  <a:pt x="1665" y="1876"/>
                  <a:pt x="1665" y="1880"/>
                  <a:pt x="1665" y="1885"/>
                </a:cubicBezTo>
                <a:cubicBezTo>
                  <a:pt x="1665" y="1969"/>
                  <a:pt x="1734" y="2038"/>
                  <a:pt x="1818" y="2038"/>
                </a:cubicBezTo>
                <a:cubicBezTo>
                  <a:pt x="1902" y="2038"/>
                  <a:pt x="1971" y="1969"/>
                  <a:pt x="1971" y="1885"/>
                </a:cubicBezTo>
                <a:cubicBezTo>
                  <a:pt x="1971" y="1820"/>
                  <a:pt x="1931" y="1765"/>
                  <a:pt x="1874" y="1743"/>
                </a:cubicBezTo>
                <a:cubicBezTo>
                  <a:pt x="1893" y="1572"/>
                  <a:pt x="1893" y="1572"/>
                  <a:pt x="1893" y="1572"/>
                </a:cubicBezTo>
                <a:cubicBezTo>
                  <a:pt x="1949" y="1567"/>
                  <a:pt x="1994" y="1520"/>
                  <a:pt x="1994" y="1463"/>
                </a:cubicBezTo>
                <a:cubicBezTo>
                  <a:pt x="1994" y="1436"/>
                  <a:pt x="1984" y="1412"/>
                  <a:pt x="1969" y="1393"/>
                </a:cubicBezTo>
                <a:cubicBezTo>
                  <a:pt x="2060" y="1273"/>
                  <a:pt x="2060" y="1273"/>
                  <a:pt x="2060" y="1273"/>
                </a:cubicBezTo>
                <a:cubicBezTo>
                  <a:pt x="2080" y="1283"/>
                  <a:pt x="2102" y="1288"/>
                  <a:pt x="2125" y="1288"/>
                </a:cubicBezTo>
                <a:cubicBezTo>
                  <a:pt x="2209" y="1288"/>
                  <a:pt x="2278" y="1220"/>
                  <a:pt x="2278" y="1135"/>
                </a:cubicBezTo>
                <a:cubicBezTo>
                  <a:pt x="2278" y="1051"/>
                  <a:pt x="2209" y="983"/>
                  <a:pt x="2125" y="983"/>
                </a:cubicBezTo>
                <a:close/>
                <a:moveTo>
                  <a:pt x="1940" y="1369"/>
                </a:moveTo>
                <a:cubicBezTo>
                  <a:pt x="1924" y="1359"/>
                  <a:pt x="1905" y="1353"/>
                  <a:pt x="1884" y="1353"/>
                </a:cubicBezTo>
                <a:cubicBezTo>
                  <a:pt x="1838" y="1353"/>
                  <a:pt x="1798" y="1383"/>
                  <a:pt x="1782" y="1424"/>
                </a:cubicBezTo>
                <a:cubicBezTo>
                  <a:pt x="1392" y="1262"/>
                  <a:pt x="1392" y="1262"/>
                  <a:pt x="1392" y="1262"/>
                </a:cubicBezTo>
                <a:cubicBezTo>
                  <a:pt x="1390" y="1268"/>
                  <a:pt x="1387" y="1273"/>
                  <a:pt x="1385" y="1279"/>
                </a:cubicBezTo>
                <a:cubicBezTo>
                  <a:pt x="1777" y="1441"/>
                  <a:pt x="1777" y="1441"/>
                  <a:pt x="1777" y="1441"/>
                </a:cubicBezTo>
                <a:cubicBezTo>
                  <a:pt x="1776" y="1448"/>
                  <a:pt x="1775" y="1455"/>
                  <a:pt x="1775" y="1463"/>
                </a:cubicBezTo>
                <a:cubicBezTo>
                  <a:pt x="1775" y="1513"/>
                  <a:pt x="1809" y="1555"/>
                  <a:pt x="1855" y="1568"/>
                </a:cubicBezTo>
                <a:cubicBezTo>
                  <a:pt x="1837" y="1733"/>
                  <a:pt x="1837" y="1733"/>
                  <a:pt x="1837" y="1733"/>
                </a:cubicBezTo>
                <a:cubicBezTo>
                  <a:pt x="1831" y="1733"/>
                  <a:pt x="1825" y="1732"/>
                  <a:pt x="1818" y="1732"/>
                </a:cubicBezTo>
                <a:cubicBezTo>
                  <a:pt x="1781" y="1732"/>
                  <a:pt x="1746" y="1746"/>
                  <a:pt x="1720" y="1768"/>
                </a:cubicBezTo>
                <a:cubicBezTo>
                  <a:pt x="1324" y="1372"/>
                  <a:pt x="1324" y="1372"/>
                  <a:pt x="1324" y="1372"/>
                </a:cubicBezTo>
                <a:cubicBezTo>
                  <a:pt x="1317" y="1379"/>
                  <a:pt x="1310" y="1386"/>
                  <a:pt x="1302" y="1393"/>
                </a:cubicBezTo>
                <a:cubicBezTo>
                  <a:pt x="1699" y="1789"/>
                  <a:pt x="1699" y="1789"/>
                  <a:pt x="1699" y="1789"/>
                </a:cubicBezTo>
                <a:cubicBezTo>
                  <a:pt x="1688" y="1803"/>
                  <a:pt x="1679" y="1818"/>
                  <a:pt x="1674" y="1835"/>
                </a:cubicBezTo>
                <a:cubicBezTo>
                  <a:pt x="1432" y="1779"/>
                  <a:pt x="1432" y="1779"/>
                  <a:pt x="1432" y="1779"/>
                </a:cubicBezTo>
                <a:cubicBezTo>
                  <a:pt x="1433" y="1773"/>
                  <a:pt x="1433" y="1766"/>
                  <a:pt x="1433" y="1759"/>
                </a:cubicBezTo>
                <a:cubicBezTo>
                  <a:pt x="1433" y="1699"/>
                  <a:pt x="1385" y="1650"/>
                  <a:pt x="1324" y="1650"/>
                </a:cubicBezTo>
                <a:cubicBezTo>
                  <a:pt x="1313" y="1650"/>
                  <a:pt x="1302" y="1652"/>
                  <a:pt x="1292" y="1655"/>
                </a:cubicBezTo>
                <a:cubicBezTo>
                  <a:pt x="1209" y="1454"/>
                  <a:pt x="1209" y="1454"/>
                  <a:pt x="1209" y="1454"/>
                </a:cubicBezTo>
                <a:cubicBezTo>
                  <a:pt x="1204" y="1457"/>
                  <a:pt x="1198" y="1459"/>
                  <a:pt x="1193" y="1461"/>
                </a:cubicBezTo>
                <a:cubicBezTo>
                  <a:pt x="1276" y="1662"/>
                  <a:pt x="1276" y="1662"/>
                  <a:pt x="1276" y="1662"/>
                </a:cubicBezTo>
                <a:cubicBezTo>
                  <a:pt x="1240" y="1680"/>
                  <a:pt x="1215" y="1717"/>
                  <a:pt x="1215" y="1759"/>
                </a:cubicBezTo>
                <a:cubicBezTo>
                  <a:pt x="1215" y="1786"/>
                  <a:pt x="1224" y="1810"/>
                  <a:pt x="1240" y="1828"/>
                </a:cubicBezTo>
                <a:cubicBezTo>
                  <a:pt x="1156" y="1924"/>
                  <a:pt x="1156" y="1924"/>
                  <a:pt x="1156" y="1924"/>
                </a:cubicBezTo>
                <a:cubicBezTo>
                  <a:pt x="1135" y="1909"/>
                  <a:pt x="1110" y="1899"/>
                  <a:pt x="1083" y="1897"/>
                </a:cubicBezTo>
                <a:cubicBezTo>
                  <a:pt x="1083" y="1484"/>
                  <a:pt x="1083" y="1484"/>
                  <a:pt x="1083" y="1484"/>
                </a:cubicBezTo>
                <a:cubicBezTo>
                  <a:pt x="1078" y="1484"/>
                  <a:pt x="1073" y="1484"/>
                  <a:pt x="1068" y="1484"/>
                </a:cubicBezTo>
                <a:cubicBezTo>
                  <a:pt x="1063" y="1484"/>
                  <a:pt x="1058" y="1484"/>
                  <a:pt x="1053" y="1484"/>
                </a:cubicBezTo>
                <a:cubicBezTo>
                  <a:pt x="1053" y="1897"/>
                  <a:pt x="1053" y="1897"/>
                  <a:pt x="1053" y="1897"/>
                </a:cubicBezTo>
                <a:cubicBezTo>
                  <a:pt x="1013" y="1901"/>
                  <a:pt x="977" y="1920"/>
                  <a:pt x="952" y="1950"/>
                </a:cubicBezTo>
                <a:cubicBezTo>
                  <a:pt x="871" y="1895"/>
                  <a:pt x="871" y="1895"/>
                  <a:pt x="871" y="1895"/>
                </a:cubicBezTo>
                <a:cubicBezTo>
                  <a:pt x="876" y="1883"/>
                  <a:pt x="878" y="1870"/>
                  <a:pt x="878" y="1857"/>
                </a:cubicBezTo>
                <a:cubicBezTo>
                  <a:pt x="878" y="1815"/>
                  <a:pt x="855" y="1779"/>
                  <a:pt x="820" y="1760"/>
                </a:cubicBezTo>
                <a:cubicBezTo>
                  <a:pt x="944" y="1461"/>
                  <a:pt x="944" y="1461"/>
                  <a:pt x="944" y="1461"/>
                </a:cubicBezTo>
                <a:cubicBezTo>
                  <a:pt x="939" y="1459"/>
                  <a:pt x="933" y="1457"/>
                  <a:pt x="928" y="1454"/>
                </a:cubicBezTo>
                <a:cubicBezTo>
                  <a:pt x="804" y="1753"/>
                  <a:pt x="804" y="1753"/>
                  <a:pt x="804" y="1753"/>
                </a:cubicBezTo>
                <a:cubicBezTo>
                  <a:pt x="793" y="1749"/>
                  <a:pt x="781" y="1747"/>
                  <a:pt x="769" y="1747"/>
                </a:cubicBezTo>
                <a:cubicBezTo>
                  <a:pt x="712" y="1747"/>
                  <a:pt x="666" y="1791"/>
                  <a:pt x="660" y="1846"/>
                </a:cubicBezTo>
                <a:cubicBezTo>
                  <a:pt x="470" y="1861"/>
                  <a:pt x="470" y="1861"/>
                  <a:pt x="470" y="1861"/>
                </a:cubicBezTo>
                <a:cubicBezTo>
                  <a:pt x="466" y="1834"/>
                  <a:pt x="454" y="1810"/>
                  <a:pt x="438" y="1789"/>
                </a:cubicBezTo>
                <a:cubicBezTo>
                  <a:pt x="835" y="1393"/>
                  <a:pt x="835" y="1393"/>
                  <a:pt x="835" y="1393"/>
                </a:cubicBezTo>
                <a:cubicBezTo>
                  <a:pt x="827" y="1386"/>
                  <a:pt x="820" y="1379"/>
                  <a:pt x="813" y="1372"/>
                </a:cubicBezTo>
                <a:cubicBezTo>
                  <a:pt x="417" y="1768"/>
                  <a:pt x="417" y="1768"/>
                  <a:pt x="417" y="1768"/>
                </a:cubicBezTo>
                <a:cubicBezTo>
                  <a:pt x="403" y="1756"/>
                  <a:pt x="387" y="1747"/>
                  <a:pt x="369" y="1741"/>
                </a:cubicBezTo>
                <a:cubicBezTo>
                  <a:pt x="428" y="1504"/>
                  <a:pt x="428" y="1504"/>
                  <a:pt x="428" y="1504"/>
                </a:cubicBezTo>
                <a:cubicBezTo>
                  <a:pt x="434" y="1505"/>
                  <a:pt x="440" y="1505"/>
                  <a:pt x="447" y="1505"/>
                </a:cubicBezTo>
                <a:cubicBezTo>
                  <a:pt x="507" y="1505"/>
                  <a:pt x="556" y="1457"/>
                  <a:pt x="556" y="1396"/>
                </a:cubicBezTo>
                <a:cubicBezTo>
                  <a:pt x="556" y="1384"/>
                  <a:pt x="554" y="1373"/>
                  <a:pt x="551" y="1362"/>
                </a:cubicBezTo>
                <a:cubicBezTo>
                  <a:pt x="752" y="1279"/>
                  <a:pt x="752" y="1279"/>
                  <a:pt x="752" y="1279"/>
                </a:cubicBezTo>
                <a:cubicBezTo>
                  <a:pt x="750" y="1273"/>
                  <a:pt x="747" y="1268"/>
                  <a:pt x="745" y="1262"/>
                </a:cubicBezTo>
                <a:cubicBezTo>
                  <a:pt x="544" y="1345"/>
                  <a:pt x="544" y="1345"/>
                  <a:pt x="544" y="1345"/>
                </a:cubicBezTo>
                <a:cubicBezTo>
                  <a:pt x="525" y="1311"/>
                  <a:pt x="489" y="1287"/>
                  <a:pt x="447" y="1287"/>
                </a:cubicBezTo>
                <a:cubicBezTo>
                  <a:pt x="421" y="1287"/>
                  <a:pt x="397" y="1296"/>
                  <a:pt x="379" y="1311"/>
                </a:cubicBezTo>
                <a:cubicBezTo>
                  <a:pt x="277" y="1226"/>
                  <a:pt x="277" y="1226"/>
                  <a:pt x="277" y="1226"/>
                </a:cubicBezTo>
                <a:cubicBezTo>
                  <a:pt x="292" y="1205"/>
                  <a:pt x="302" y="1180"/>
                  <a:pt x="305" y="1153"/>
                </a:cubicBezTo>
                <a:cubicBezTo>
                  <a:pt x="723" y="1153"/>
                  <a:pt x="723" y="1153"/>
                  <a:pt x="723" y="1153"/>
                </a:cubicBezTo>
                <a:cubicBezTo>
                  <a:pt x="722" y="1148"/>
                  <a:pt x="722" y="1143"/>
                  <a:pt x="722" y="1138"/>
                </a:cubicBezTo>
                <a:cubicBezTo>
                  <a:pt x="722" y="1133"/>
                  <a:pt x="722" y="1128"/>
                  <a:pt x="723" y="1123"/>
                </a:cubicBezTo>
                <a:cubicBezTo>
                  <a:pt x="305" y="1123"/>
                  <a:pt x="305" y="1123"/>
                  <a:pt x="305" y="1123"/>
                </a:cubicBezTo>
                <a:cubicBezTo>
                  <a:pt x="301" y="1083"/>
                  <a:pt x="281" y="1048"/>
                  <a:pt x="253" y="1023"/>
                </a:cubicBezTo>
                <a:cubicBezTo>
                  <a:pt x="312" y="942"/>
                  <a:pt x="312" y="942"/>
                  <a:pt x="312" y="942"/>
                </a:cubicBezTo>
                <a:cubicBezTo>
                  <a:pt x="325" y="947"/>
                  <a:pt x="340" y="950"/>
                  <a:pt x="355" y="950"/>
                </a:cubicBezTo>
                <a:cubicBezTo>
                  <a:pt x="397" y="950"/>
                  <a:pt x="433" y="927"/>
                  <a:pt x="451" y="892"/>
                </a:cubicBezTo>
                <a:cubicBezTo>
                  <a:pt x="745" y="1014"/>
                  <a:pt x="745" y="1014"/>
                  <a:pt x="745" y="1014"/>
                </a:cubicBezTo>
                <a:cubicBezTo>
                  <a:pt x="747" y="1008"/>
                  <a:pt x="750" y="1003"/>
                  <a:pt x="752" y="997"/>
                </a:cubicBezTo>
                <a:cubicBezTo>
                  <a:pt x="458" y="875"/>
                  <a:pt x="458" y="875"/>
                  <a:pt x="458" y="875"/>
                </a:cubicBezTo>
                <a:cubicBezTo>
                  <a:pt x="462" y="865"/>
                  <a:pt x="464" y="853"/>
                  <a:pt x="464" y="841"/>
                </a:cubicBezTo>
                <a:cubicBezTo>
                  <a:pt x="464" y="792"/>
                  <a:pt x="431" y="750"/>
                  <a:pt x="386" y="736"/>
                </a:cubicBezTo>
                <a:cubicBezTo>
                  <a:pt x="399" y="630"/>
                  <a:pt x="399" y="630"/>
                  <a:pt x="399" y="630"/>
                </a:cubicBezTo>
                <a:cubicBezTo>
                  <a:pt x="402" y="630"/>
                  <a:pt x="405" y="631"/>
                  <a:pt x="408" y="631"/>
                </a:cubicBezTo>
                <a:cubicBezTo>
                  <a:pt x="445" y="631"/>
                  <a:pt x="479" y="618"/>
                  <a:pt x="505" y="596"/>
                </a:cubicBezTo>
                <a:cubicBezTo>
                  <a:pt x="813" y="904"/>
                  <a:pt x="813" y="904"/>
                  <a:pt x="813" y="904"/>
                </a:cubicBezTo>
                <a:cubicBezTo>
                  <a:pt x="820" y="897"/>
                  <a:pt x="827" y="889"/>
                  <a:pt x="835" y="883"/>
                </a:cubicBezTo>
                <a:cubicBezTo>
                  <a:pt x="527" y="575"/>
                  <a:pt x="527" y="575"/>
                  <a:pt x="527" y="575"/>
                </a:cubicBezTo>
                <a:cubicBezTo>
                  <a:pt x="540" y="558"/>
                  <a:pt x="550" y="539"/>
                  <a:pt x="556" y="518"/>
                </a:cubicBezTo>
                <a:cubicBezTo>
                  <a:pt x="701" y="530"/>
                  <a:pt x="701" y="530"/>
                  <a:pt x="701" y="530"/>
                </a:cubicBezTo>
                <a:cubicBezTo>
                  <a:pt x="706" y="587"/>
                  <a:pt x="753" y="631"/>
                  <a:pt x="810" y="631"/>
                </a:cubicBezTo>
                <a:cubicBezTo>
                  <a:pt x="823" y="631"/>
                  <a:pt x="835" y="628"/>
                  <a:pt x="846" y="624"/>
                </a:cubicBezTo>
                <a:cubicBezTo>
                  <a:pt x="928" y="822"/>
                  <a:pt x="928" y="822"/>
                  <a:pt x="928" y="822"/>
                </a:cubicBezTo>
                <a:cubicBezTo>
                  <a:pt x="933" y="819"/>
                  <a:pt x="939" y="817"/>
                  <a:pt x="944" y="815"/>
                </a:cubicBezTo>
                <a:cubicBezTo>
                  <a:pt x="863" y="617"/>
                  <a:pt x="863" y="617"/>
                  <a:pt x="863" y="617"/>
                </a:cubicBezTo>
                <a:cubicBezTo>
                  <a:pt x="896" y="599"/>
                  <a:pt x="919" y="563"/>
                  <a:pt x="919" y="521"/>
                </a:cubicBezTo>
                <a:cubicBezTo>
                  <a:pt x="919" y="491"/>
                  <a:pt x="907" y="464"/>
                  <a:pt x="887" y="444"/>
                </a:cubicBezTo>
                <a:cubicBezTo>
                  <a:pt x="996" y="287"/>
                  <a:pt x="996" y="287"/>
                  <a:pt x="996" y="287"/>
                </a:cubicBezTo>
                <a:cubicBezTo>
                  <a:pt x="1013" y="297"/>
                  <a:pt x="1033" y="303"/>
                  <a:pt x="1053" y="305"/>
                </a:cubicBezTo>
                <a:cubicBezTo>
                  <a:pt x="1053" y="792"/>
                  <a:pt x="1053" y="792"/>
                  <a:pt x="1053" y="792"/>
                </a:cubicBezTo>
                <a:cubicBezTo>
                  <a:pt x="1058" y="792"/>
                  <a:pt x="1063" y="792"/>
                  <a:pt x="1068" y="792"/>
                </a:cubicBezTo>
                <a:cubicBezTo>
                  <a:pt x="1073" y="792"/>
                  <a:pt x="1078" y="792"/>
                  <a:pt x="1083" y="792"/>
                </a:cubicBezTo>
                <a:cubicBezTo>
                  <a:pt x="1083" y="305"/>
                  <a:pt x="1083" y="305"/>
                  <a:pt x="1083" y="305"/>
                </a:cubicBezTo>
                <a:cubicBezTo>
                  <a:pt x="1112" y="302"/>
                  <a:pt x="1138" y="292"/>
                  <a:pt x="1159" y="276"/>
                </a:cubicBezTo>
                <a:cubicBezTo>
                  <a:pt x="1266" y="373"/>
                  <a:pt x="1266" y="373"/>
                  <a:pt x="1266" y="373"/>
                </a:cubicBezTo>
                <a:cubicBezTo>
                  <a:pt x="1258" y="388"/>
                  <a:pt x="1253" y="406"/>
                  <a:pt x="1253" y="424"/>
                </a:cubicBezTo>
                <a:cubicBezTo>
                  <a:pt x="1253" y="467"/>
                  <a:pt x="1278" y="504"/>
                  <a:pt x="1314" y="522"/>
                </a:cubicBezTo>
                <a:cubicBezTo>
                  <a:pt x="1193" y="815"/>
                  <a:pt x="1193" y="815"/>
                  <a:pt x="1193" y="815"/>
                </a:cubicBezTo>
                <a:cubicBezTo>
                  <a:pt x="1198" y="817"/>
                  <a:pt x="1204" y="819"/>
                  <a:pt x="1209" y="822"/>
                </a:cubicBezTo>
                <a:cubicBezTo>
                  <a:pt x="1331" y="529"/>
                  <a:pt x="1331" y="529"/>
                  <a:pt x="1331" y="529"/>
                </a:cubicBezTo>
                <a:cubicBezTo>
                  <a:pt x="1341" y="532"/>
                  <a:pt x="1351" y="533"/>
                  <a:pt x="1363" y="533"/>
                </a:cubicBezTo>
                <a:cubicBezTo>
                  <a:pt x="1409" y="533"/>
                  <a:pt x="1448" y="505"/>
                  <a:pt x="1464" y="464"/>
                </a:cubicBezTo>
                <a:cubicBezTo>
                  <a:pt x="1559" y="472"/>
                  <a:pt x="1559" y="472"/>
                  <a:pt x="1559" y="472"/>
                </a:cubicBezTo>
                <a:cubicBezTo>
                  <a:pt x="1558" y="477"/>
                  <a:pt x="1558" y="483"/>
                  <a:pt x="1558" y="488"/>
                </a:cubicBezTo>
                <a:cubicBezTo>
                  <a:pt x="1558" y="527"/>
                  <a:pt x="1572" y="562"/>
                  <a:pt x="1596" y="589"/>
                </a:cubicBezTo>
                <a:cubicBezTo>
                  <a:pt x="1302" y="883"/>
                  <a:pt x="1302" y="883"/>
                  <a:pt x="1302" y="883"/>
                </a:cubicBezTo>
                <a:cubicBezTo>
                  <a:pt x="1310" y="889"/>
                  <a:pt x="1317" y="897"/>
                  <a:pt x="1324" y="904"/>
                </a:cubicBezTo>
                <a:cubicBezTo>
                  <a:pt x="1618" y="610"/>
                  <a:pt x="1618" y="610"/>
                  <a:pt x="1618" y="610"/>
                </a:cubicBezTo>
                <a:cubicBezTo>
                  <a:pt x="1639" y="625"/>
                  <a:pt x="1664" y="636"/>
                  <a:pt x="1691" y="640"/>
                </a:cubicBezTo>
                <a:cubicBezTo>
                  <a:pt x="1678" y="771"/>
                  <a:pt x="1678" y="771"/>
                  <a:pt x="1678" y="771"/>
                </a:cubicBezTo>
                <a:cubicBezTo>
                  <a:pt x="1623" y="777"/>
                  <a:pt x="1581" y="823"/>
                  <a:pt x="1581" y="879"/>
                </a:cubicBezTo>
                <a:cubicBezTo>
                  <a:pt x="1581" y="891"/>
                  <a:pt x="1583" y="903"/>
                  <a:pt x="1586" y="914"/>
                </a:cubicBezTo>
                <a:cubicBezTo>
                  <a:pt x="1385" y="997"/>
                  <a:pt x="1385" y="997"/>
                  <a:pt x="1385" y="997"/>
                </a:cubicBezTo>
                <a:cubicBezTo>
                  <a:pt x="1387" y="1003"/>
                  <a:pt x="1390" y="1008"/>
                  <a:pt x="1392" y="1014"/>
                </a:cubicBezTo>
                <a:cubicBezTo>
                  <a:pt x="1593" y="930"/>
                  <a:pt x="1593" y="930"/>
                  <a:pt x="1593" y="930"/>
                </a:cubicBezTo>
                <a:cubicBezTo>
                  <a:pt x="1612" y="965"/>
                  <a:pt x="1648" y="989"/>
                  <a:pt x="1690" y="989"/>
                </a:cubicBezTo>
                <a:cubicBezTo>
                  <a:pt x="1719" y="989"/>
                  <a:pt x="1745" y="978"/>
                  <a:pt x="1764" y="960"/>
                </a:cubicBezTo>
                <a:cubicBezTo>
                  <a:pt x="1983" y="1078"/>
                  <a:pt x="1983" y="1078"/>
                  <a:pt x="1983" y="1078"/>
                </a:cubicBezTo>
                <a:cubicBezTo>
                  <a:pt x="1978" y="1092"/>
                  <a:pt x="1974" y="1107"/>
                  <a:pt x="1973" y="1123"/>
                </a:cubicBezTo>
                <a:cubicBezTo>
                  <a:pt x="1414" y="1123"/>
                  <a:pt x="1414" y="1123"/>
                  <a:pt x="1414" y="1123"/>
                </a:cubicBezTo>
                <a:cubicBezTo>
                  <a:pt x="1415" y="1128"/>
                  <a:pt x="1415" y="1133"/>
                  <a:pt x="1415" y="1138"/>
                </a:cubicBezTo>
                <a:cubicBezTo>
                  <a:pt x="1415" y="1143"/>
                  <a:pt x="1415" y="1148"/>
                  <a:pt x="1414" y="1153"/>
                </a:cubicBezTo>
                <a:cubicBezTo>
                  <a:pt x="1973" y="1153"/>
                  <a:pt x="1973" y="1153"/>
                  <a:pt x="1973" y="1153"/>
                </a:cubicBezTo>
                <a:cubicBezTo>
                  <a:pt x="1978" y="1193"/>
                  <a:pt x="1998" y="1229"/>
                  <a:pt x="2028" y="1253"/>
                </a:cubicBezTo>
                <a:lnTo>
                  <a:pt x="1940" y="1369"/>
                </a:lnTo>
                <a:close/>
                <a:moveTo>
                  <a:pt x="1350" y="1031"/>
                </a:moveTo>
                <a:cubicBezTo>
                  <a:pt x="1348" y="1025"/>
                  <a:pt x="1345" y="1020"/>
                  <a:pt x="1343" y="1014"/>
                </a:cubicBezTo>
                <a:cubicBezTo>
                  <a:pt x="1330" y="985"/>
                  <a:pt x="1313" y="959"/>
                  <a:pt x="1292" y="936"/>
                </a:cubicBezTo>
                <a:cubicBezTo>
                  <a:pt x="1285" y="928"/>
                  <a:pt x="1278" y="921"/>
                  <a:pt x="1270" y="915"/>
                </a:cubicBezTo>
                <a:cubicBezTo>
                  <a:pt x="1247" y="894"/>
                  <a:pt x="1221" y="876"/>
                  <a:pt x="1192" y="863"/>
                </a:cubicBezTo>
                <a:cubicBezTo>
                  <a:pt x="1186" y="861"/>
                  <a:pt x="1181" y="858"/>
                  <a:pt x="1175" y="856"/>
                </a:cubicBezTo>
                <a:cubicBezTo>
                  <a:pt x="1147" y="845"/>
                  <a:pt x="1116" y="839"/>
                  <a:pt x="1083" y="837"/>
                </a:cubicBezTo>
                <a:cubicBezTo>
                  <a:pt x="1079" y="837"/>
                  <a:pt x="1073" y="837"/>
                  <a:pt x="1068" y="837"/>
                </a:cubicBezTo>
                <a:cubicBezTo>
                  <a:pt x="1063" y="837"/>
                  <a:pt x="1058" y="837"/>
                  <a:pt x="1053" y="837"/>
                </a:cubicBezTo>
                <a:cubicBezTo>
                  <a:pt x="1021" y="839"/>
                  <a:pt x="990" y="845"/>
                  <a:pt x="962" y="856"/>
                </a:cubicBezTo>
                <a:cubicBezTo>
                  <a:pt x="956" y="858"/>
                  <a:pt x="950" y="861"/>
                  <a:pt x="945" y="863"/>
                </a:cubicBezTo>
                <a:cubicBezTo>
                  <a:pt x="916" y="876"/>
                  <a:pt x="890" y="894"/>
                  <a:pt x="866" y="915"/>
                </a:cubicBezTo>
                <a:cubicBezTo>
                  <a:pt x="859" y="921"/>
                  <a:pt x="852" y="928"/>
                  <a:pt x="845" y="936"/>
                </a:cubicBezTo>
                <a:cubicBezTo>
                  <a:pt x="824" y="959"/>
                  <a:pt x="807" y="985"/>
                  <a:pt x="794" y="1014"/>
                </a:cubicBezTo>
                <a:cubicBezTo>
                  <a:pt x="791" y="1020"/>
                  <a:pt x="789" y="1025"/>
                  <a:pt x="787" y="1031"/>
                </a:cubicBezTo>
                <a:cubicBezTo>
                  <a:pt x="776" y="1060"/>
                  <a:pt x="769" y="1091"/>
                  <a:pt x="768" y="1123"/>
                </a:cubicBezTo>
                <a:cubicBezTo>
                  <a:pt x="767" y="1128"/>
                  <a:pt x="767" y="1133"/>
                  <a:pt x="767" y="1138"/>
                </a:cubicBezTo>
                <a:cubicBezTo>
                  <a:pt x="767" y="1143"/>
                  <a:pt x="767" y="1148"/>
                  <a:pt x="768" y="1153"/>
                </a:cubicBezTo>
                <a:cubicBezTo>
                  <a:pt x="769" y="1185"/>
                  <a:pt x="776" y="1216"/>
                  <a:pt x="787" y="1245"/>
                </a:cubicBezTo>
                <a:cubicBezTo>
                  <a:pt x="789" y="1250"/>
                  <a:pt x="791" y="1256"/>
                  <a:pt x="794" y="1261"/>
                </a:cubicBezTo>
                <a:cubicBezTo>
                  <a:pt x="807" y="1290"/>
                  <a:pt x="824" y="1317"/>
                  <a:pt x="845" y="1340"/>
                </a:cubicBezTo>
                <a:cubicBezTo>
                  <a:pt x="852" y="1347"/>
                  <a:pt x="859" y="1354"/>
                  <a:pt x="866" y="1361"/>
                </a:cubicBezTo>
                <a:cubicBezTo>
                  <a:pt x="890" y="1382"/>
                  <a:pt x="916" y="1399"/>
                  <a:pt x="945" y="1412"/>
                </a:cubicBezTo>
                <a:cubicBezTo>
                  <a:pt x="950" y="1415"/>
                  <a:pt x="956" y="1417"/>
                  <a:pt x="962" y="1419"/>
                </a:cubicBezTo>
                <a:cubicBezTo>
                  <a:pt x="990" y="1430"/>
                  <a:pt x="1021" y="1437"/>
                  <a:pt x="1053" y="1439"/>
                </a:cubicBezTo>
                <a:cubicBezTo>
                  <a:pt x="1058" y="1439"/>
                  <a:pt x="1063" y="1439"/>
                  <a:pt x="1068" y="1439"/>
                </a:cubicBezTo>
                <a:cubicBezTo>
                  <a:pt x="1073" y="1439"/>
                  <a:pt x="1079" y="1439"/>
                  <a:pt x="1083" y="1439"/>
                </a:cubicBezTo>
                <a:cubicBezTo>
                  <a:pt x="1116" y="1437"/>
                  <a:pt x="1147" y="1430"/>
                  <a:pt x="1175" y="1419"/>
                </a:cubicBezTo>
                <a:cubicBezTo>
                  <a:pt x="1181" y="1417"/>
                  <a:pt x="1186" y="1415"/>
                  <a:pt x="1192" y="1412"/>
                </a:cubicBezTo>
                <a:cubicBezTo>
                  <a:pt x="1221" y="1399"/>
                  <a:pt x="1247" y="1382"/>
                  <a:pt x="1270" y="1361"/>
                </a:cubicBezTo>
                <a:cubicBezTo>
                  <a:pt x="1278" y="1354"/>
                  <a:pt x="1285" y="1347"/>
                  <a:pt x="1292" y="1340"/>
                </a:cubicBezTo>
                <a:cubicBezTo>
                  <a:pt x="1313" y="1317"/>
                  <a:pt x="1330" y="1290"/>
                  <a:pt x="1343" y="1261"/>
                </a:cubicBezTo>
                <a:cubicBezTo>
                  <a:pt x="1345" y="1256"/>
                  <a:pt x="1348" y="1250"/>
                  <a:pt x="1350" y="1245"/>
                </a:cubicBezTo>
                <a:cubicBezTo>
                  <a:pt x="1361" y="1216"/>
                  <a:pt x="1368" y="1185"/>
                  <a:pt x="1369" y="1153"/>
                </a:cubicBezTo>
                <a:cubicBezTo>
                  <a:pt x="1369" y="1148"/>
                  <a:pt x="1370" y="1143"/>
                  <a:pt x="1370" y="1138"/>
                </a:cubicBezTo>
                <a:cubicBezTo>
                  <a:pt x="1370" y="1133"/>
                  <a:pt x="1369" y="1128"/>
                  <a:pt x="1369" y="1123"/>
                </a:cubicBezTo>
                <a:cubicBezTo>
                  <a:pt x="1368" y="1091"/>
                  <a:pt x="1361" y="1060"/>
                  <a:pt x="1350" y="1031"/>
                </a:cubicBezTo>
                <a:close/>
              </a:path>
            </a:pathLst>
          </a:custGeom>
          <a:solidFill>
            <a:srgbClr val="FFFFFF">
              <a:alpha val="30000"/>
            </a:srgbClr>
          </a:solidFill>
          <a:ln>
            <a:noFill/>
          </a:ln>
        </p:spPr>
        <p:txBody>
          <a:bodyPr vert="horz" wrap="square" lIns="82305" tIns="41153" rIns="82305" bIns="41153"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20661116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bwMode="auto">
          <a:xfrm>
            <a:off x="519112" y="6363586"/>
            <a:ext cx="1766888" cy="207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3" name="Title 2"/>
          <p:cNvSpPr>
            <a:spLocks noGrp="1"/>
          </p:cNvSpPr>
          <p:nvPr>
            <p:ph type="title"/>
          </p:nvPr>
        </p:nvSpPr>
        <p:spPr/>
        <p:txBody>
          <a:bodyPr>
            <a:noAutofit/>
          </a:bodyPr>
          <a:lstStyle/>
          <a:p>
            <a:r>
              <a:rPr lang="en-US" dirty="0" smtClean="0"/>
              <a:t>Start with the core</a:t>
            </a:r>
            <a:endParaRPr lang="en-US" dirty="0"/>
          </a:p>
        </p:txBody>
      </p:sp>
      <p:sp>
        <p:nvSpPr>
          <p:cNvPr id="4" name="Rectangle 3"/>
          <p:cNvSpPr/>
          <p:nvPr/>
        </p:nvSpPr>
        <p:spPr bwMode="auto">
          <a:xfrm>
            <a:off x="879902" y="4527299"/>
            <a:ext cx="8935748" cy="200400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dirty="0">
              <a:gradFill>
                <a:gsLst>
                  <a:gs pos="0">
                    <a:srgbClr val="FFFFFF"/>
                  </a:gs>
                  <a:gs pos="100000">
                    <a:srgbClr val="FFFFFF"/>
                  </a:gs>
                </a:gsLst>
                <a:lin ang="5400000" scaled="0"/>
              </a:gradFill>
            </a:endParaRPr>
          </a:p>
        </p:txBody>
      </p:sp>
      <p:sp>
        <p:nvSpPr>
          <p:cNvPr id="5" name="Rectangle 4"/>
          <p:cNvSpPr/>
          <p:nvPr/>
        </p:nvSpPr>
        <p:spPr bwMode="auto">
          <a:xfrm>
            <a:off x="3898929" y="5763308"/>
            <a:ext cx="2850125" cy="48768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gradFill>
                  <a:gsLst>
                    <a:gs pos="0">
                      <a:srgbClr val="FFFFFF"/>
                    </a:gs>
                    <a:gs pos="100000">
                      <a:srgbClr val="FFFFFF"/>
                    </a:gs>
                  </a:gsLst>
                  <a:lin ang="5400000" scaled="0"/>
                </a:gradFill>
              </a:rPr>
              <a:t>Caching</a:t>
            </a:r>
          </a:p>
        </p:txBody>
      </p:sp>
      <p:sp>
        <p:nvSpPr>
          <p:cNvPr id="6" name="Rectangle 5"/>
          <p:cNvSpPr/>
          <p:nvPr/>
        </p:nvSpPr>
        <p:spPr bwMode="auto">
          <a:xfrm>
            <a:off x="948136" y="5232075"/>
            <a:ext cx="2850125" cy="48768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gradFill>
                  <a:gsLst>
                    <a:gs pos="0">
                      <a:srgbClr val="FFFFFF"/>
                    </a:gs>
                    <a:gs pos="100000">
                      <a:srgbClr val="FFFFFF"/>
                    </a:gs>
                  </a:gsLst>
                  <a:lin ang="5400000" scaled="0"/>
                </a:gradFill>
              </a:rPr>
              <a:t>Modules</a:t>
            </a:r>
          </a:p>
        </p:txBody>
      </p:sp>
      <p:sp>
        <p:nvSpPr>
          <p:cNvPr id="7" name="Rectangle 6"/>
          <p:cNvSpPr/>
          <p:nvPr/>
        </p:nvSpPr>
        <p:spPr bwMode="auto">
          <a:xfrm>
            <a:off x="3911208" y="5232075"/>
            <a:ext cx="2850125" cy="48768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gradFill>
                  <a:gsLst>
                    <a:gs pos="0">
                      <a:srgbClr val="FFFFFF"/>
                    </a:gs>
                    <a:gs pos="100000">
                      <a:srgbClr val="FFFFFF"/>
                    </a:gs>
                  </a:gsLst>
                  <a:lin ang="5400000" scaled="0"/>
                </a:gradFill>
              </a:rPr>
              <a:t>Handlers</a:t>
            </a:r>
          </a:p>
        </p:txBody>
      </p:sp>
      <p:sp>
        <p:nvSpPr>
          <p:cNvPr id="8" name="Rectangle 7"/>
          <p:cNvSpPr/>
          <p:nvPr/>
        </p:nvSpPr>
        <p:spPr bwMode="auto">
          <a:xfrm>
            <a:off x="948136" y="5780715"/>
            <a:ext cx="2850125" cy="48768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gradFill>
                  <a:gsLst>
                    <a:gs pos="0">
                      <a:srgbClr val="FFFFFF"/>
                    </a:gs>
                    <a:gs pos="100000">
                      <a:srgbClr val="FFFFFF"/>
                    </a:gs>
                  </a:gsLst>
                  <a:lin ang="5400000" scaled="0"/>
                </a:gradFill>
              </a:rPr>
              <a:t>Intrinsics</a:t>
            </a:r>
          </a:p>
        </p:txBody>
      </p:sp>
      <p:sp>
        <p:nvSpPr>
          <p:cNvPr id="14" name="Rectangle 13"/>
          <p:cNvSpPr/>
          <p:nvPr/>
        </p:nvSpPr>
        <p:spPr bwMode="auto">
          <a:xfrm>
            <a:off x="6838093" y="5214668"/>
            <a:ext cx="2850125" cy="48768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gradFill>
                  <a:gsLst>
                    <a:gs pos="0">
                      <a:srgbClr val="FFFFFF"/>
                    </a:gs>
                    <a:gs pos="100000">
                      <a:srgbClr val="FFFFFF"/>
                    </a:gs>
                  </a:gsLst>
                  <a:lin ang="5400000" scaled="0"/>
                </a:gradFill>
              </a:rPr>
              <a:t>Membership</a:t>
            </a:r>
          </a:p>
        </p:txBody>
      </p:sp>
      <p:sp>
        <p:nvSpPr>
          <p:cNvPr id="16" name="Rectangle 15"/>
          <p:cNvSpPr/>
          <p:nvPr/>
        </p:nvSpPr>
        <p:spPr bwMode="auto">
          <a:xfrm>
            <a:off x="6838093" y="5763308"/>
            <a:ext cx="2850125" cy="48768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gradFill>
                  <a:gsLst>
                    <a:gs pos="0">
                      <a:srgbClr val="FFFFFF"/>
                    </a:gs>
                    <a:gs pos="100000">
                      <a:srgbClr val="FFFFFF"/>
                    </a:gs>
                  </a:gsLst>
                  <a:lin ang="5400000" scaled="0"/>
                </a:gradFill>
              </a:rPr>
              <a:t>Etc.</a:t>
            </a:r>
          </a:p>
        </p:txBody>
      </p:sp>
      <p:sp>
        <p:nvSpPr>
          <p:cNvPr id="17" name="TextBox 28"/>
          <p:cNvSpPr txBox="1"/>
          <p:nvPr/>
        </p:nvSpPr>
        <p:spPr>
          <a:xfrm>
            <a:off x="574570" y="4528923"/>
            <a:ext cx="8130153" cy="553998"/>
          </a:xfrm>
          <a:prstGeom prst="rect">
            <a:avLst/>
          </a:prstGeom>
          <a:noFill/>
        </p:spPr>
        <p:txBody>
          <a:bodyPr wrap="square" rtlCol="0">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3000" dirty="0" smtClean="0">
                <a:solidFill>
                  <a:schemeClr val="bg1">
                    <a:alpha val="99000"/>
                  </a:schemeClr>
                </a:solidFill>
              </a:rPr>
              <a:t>ASP.NET Core</a:t>
            </a:r>
            <a:endParaRPr lang="en-US" sz="3000" dirty="0">
              <a:solidFill>
                <a:schemeClr val="bg1">
                  <a:alpha val="99000"/>
                </a:schemeClr>
              </a:solidFill>
            </a:endParaRPr>
          </a:p>
        </p:txBody>
      </p:sp>
      <p:grpSp>
        <p:nvGrpSpPr>
          <p:cNvPr id="10" name="Group 9"/>
          <p:cNvGrpSpPr/>
          <p:nvPr/>
        </p:nvGrpSpPr>
        <p:grpSpPr>
          <a:xfrm>
            <a:off x="879902" y="1703024"/>
            <a:ext cx="10442222" cy="4829903"/>
            <a:chOff x="879902" y="1703024"/>
            <a:chExt cx="10442222" cy="4829903"/>
          </a:xfrm>
        </p:grpSpPr>
        <p:sp>
          <p:nvSpPr>
            <p:cNvPr id="23" name="Rectangle 22"/>
            <p:cNvSpPr/>
            <p:nvPr/>
          </p:nvSpPr>
          <p:spPr>
            <a:xfrm>
              <a:off x="8263156" y="3456263"/>
              <a:ext cx="3058968" cy="97906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dirty="0" smtClean="0">
                  <a:gradFill>
                    <a:gsLst>
                      <a:gs pos="0">
                        <a:srgbClr val="FFFFFF"/>
                      </a:gs>
                      <a:gs pos="100000">
                        <a:srgbClr val="FFFFFF"/>
                      </a:gs>
                    </a:gsLst>
                    <a:lin ang="5400000" scaled="0"/>
                  </a:gradFill>
                </a:rPr>
                <a:t>MVC</a:t>
              </a:r>
              <a:endParaRPr lang="en-US" dirty="0">
                <a:gradFill>
                  <a:gsLst>
                    <a:gs pos="0">
                      <a:srgbClr val="FFFFFF"/>
                    </a:gs>
                    <a:gs pos="100000">
                      <a:srgbClr val="FFFFFF"/>
                    </a:gs>
                  </a:gsLst>
                  <a:lin ang="5400000" scaled="0"/>
                </a:gradFill>
              </a:endParaRPr>
            </a:p>
          </p:txBody>
        </p:sp>
        <p:sp>
          <p:nvSpPr>
            <p:cNvPr id="24" name="Rectangle 23"/>
            <p:cNvSpPr/>
            <p:nvPr/>
          </p:nvSpPr>
          <p:spPr>
            <a:xfrm>
              <a:off x="5075339" y="3449433"/>
              <a:ext cx="3114838" cy="98589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smtClean="0">
                  <a:gradFill>
                    <a:gsLst>
                      <a:gs pos="0">
                        <a:srgbClr val="FFFFFF"/>
                      </a:gs>
                      <a:gs pos="100000">
                        <a:srgbClr val="FFFFFF"/>
                      </a:gs>
                    </a:gsLst>
                    <a:lin ang="5400000" scaled="0"/>
                  </a:gradFill>
                </a:rPr>
                <a:t>Web Pages</a:t>
              </a:r>
              <a:endParaRPr lang="en-US" dirty="0">
                <a:gradFill>
                  <a:gsLst>
                    <a:gs pos="0">
                      <a:srgbClr val="FFFFFF"/>
                    </a:gs>
                    <a:gs pos="100000">
                      <a:srgbClr val="FFFFFF"/>
                    </a:gs>
                  </a:gsLst>
                  <a:lin ang="5400000" scaled="0"/>
                </a:gradFill>
              </a:endParaRPr>
            </a:p>
          </p:txBody>
        </p:sp>
        <p:sp>
          <p:nvSpPr>
            <p:cNvPr id="28" name="Rectangle 27"/>
            <p:cNvSpPr/>
            <p:nvPr/>
          </p:nvSpPr>
          <p:spPr>
            <a:xfrm>
              <a:off x="879902" y="2659310"/>
              <a:ext cx="4124455" cy="176840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smtClean="0">
                  <a:gradFill>
                    <a:gsLst>
                      <a:gs pos="0">
                        <a:srgbClr val="FFFFFF"/>
                      </a:gs>
                      <a:gs pos="100000">
                        <a:srgbClr val="FFFFFF"/>
                      </a:gs>
                    </a:gsLst>
                    <a:lin ang="5400000" scaled="0"/>
                  </a:gradFill>
                </a:rPr>
                <a:t>Web Forms</a:t>
              </a:r>
              <a:endParaRPr lang="en-US" dirty="0">
                <a:gradFill>
                  <a:gsLst>
                    <a:gs pos="0">
                      <a:srgbClr val="FFFFFF"/>
                    </a:gs>
                    <a:gs pos="100000">
                      <a:srgbClr val="FFFFFF"/>
                    </a:gs>
                  </a:gsLst>
                  <a:lin ang="5400000" scaled="0"/>
                </a:gradFill>
              </a:endParaRPr>
            </a:p>
          </p:txBody>
        </p:sp>
        <p:sp>
          <p:nvSpPr>
            <p:cNvPr id="29" name="Rectangle 28"/>
            <p:cNvSpPr/>
            <p:nvPr/>
          </p:nvSpPr>
          <p:spPr>
            <a:xfrm>
              <a:off x="5075339" y="2659310"/>
              <a:ext cx="4740311" cy="70967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rgbClr val="FFFFFF"/>
                      </a:gs>
                      <a:gs pos="100000">
                        <a:srgbClr val="FFFFFF"/>
                      </a:gs>
                    </a:gsLst>
                    <a:lin ang="5400000" scaled="0"/>
                  </a:gradFill>
                </a:rPr>
                <a:t>Razor View Engine</a:t>
              </a:r>
            </a:p>
          </p:txBody>
        </p:sp>
        <p:sp>
          <p:nvSpPr>
            <p:cNvPr id="35" name="Rectangle 34"/>
            <p:cNvSpPr/>
            <p:nvPr/>
          </p:nvSpPr>
          <p:spPr>
            <a:xfrm>
              <a:off x="9899010" y="4536821"/>
              <a:ext cx="1423114" cy="199610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smtClean="0">
                  <a:gradFill>
                    <a:gsLst>
                      <a:gs pos="0">
                        <a:srgbClr val="FFFFFF"/>
                      </a:gs>
                      <a:gs pos="100000">
                        <a:srgbClr val="FFFFFF"/>
                      </a:gs>
                    </a:gsLst>
                    <a:lin ang="5400000" scaled="0"/>
                  </a:gradFill>
                </a:rPr>
                <a:t>Self Host</a:t>
              </a:r>
              <a:endParaRPr lang="en-US" dirty="0">
                <a:gradFill>
                  <a:gsLst>
                    <a:gs pos="0">
                      <a:srgbClr val="FFFFFF"/>
                    </a:gs>
                    <a:gs pos="100000">
                      <a:srgbClr val="FFFFFF"/>
                    </a:gs>
                  </a:gsLst>
                  <a:lin ang="5400000" scaled="0"/>
                </a:gradFill>
              </a:endParaRPr>
            </a:p>
          </p:txBody>
        </p:sp>
        <p:sp>
          <p:nvSpPr>
            <p:cNvPr id="37" name="Rectangle 36"/>
            <p:cNvSpPr/>
            <p:nvPr/>
          </p:nvSpPr>
          <p:spPr bwMode="auto">
            <a:xfrm>
              <a:off x="9899010" y="3881611"/>
              <a:ext cx="1357301" cy="455497"/>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smtClean="0">
                  <a:gradFill>
                    <a:gsLst>
                      <a:gs pos="0">
                        <a:srgbClr val="FFFFFF"/>
                      </a:gs>
                      <a:gs pos="100000">
                        <a:srgbClr val="FFFFFF"/>
                      </a:gs>
                    </a:gsLst>
                    <a:lin ang="5400000" scaled="0"/>
                  </a:gradFill>
                </a:rPr>
                <a:t>Web API</a:t>
              </a:r>
              <a:endParaRPr lang="en-US" sz="2000" dirty="0">
                <a:gradFill>
                  <a:gsLst>
                    <a:gs pos="0">
                      <a:srgbClr val="FFFFFF"/>
                    </a:gs>
                    <a:gs pos="100000">
                      <a:srgbClr val="FFFFFF"/>
                    </a:gs>
                  </a:gsLst>
                  <a:lin ang="5400000" scaled="0"/>
                </a:gradFill>
              </a:endParaRPr>
            </a:p>
          </p:txBody>
        </p:sp>
        <p:sp>
          <p:nvSpPr>
            <p:cNvPr id="38" name="Rectangle 37"/>
            <p:cNvSpPr/>
            <p:nvPr/>
          </p:nvSpPr>
          <p:spPr bwMode="auto">
            <a:xfrm>
              <a:off x="8414918" y="3881611"/>
              <a:ext cx="1400732" cy="455497"/>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smtClean="0">
                  <a:gradFill>
                    <a:gsLst>
                      <a:gs pos="0">
                        <a:srgbClr val="FFFFFF"/>
                      </a:gs>
                      <a:gs pos="100000">
                        <a:srgbClr val="FFFFFF"/>
                      </a:gs>
                    </a:gsLst>
                    <a:lin ang="5400000" scaled="0"/>
                  </a:gradFill>
                </a:rPr>
                <a:t>MVC 4</a:t>
              </a:r>
              <a:endParaRPr lang="en-US" sz="2000" dirty="0">
                <a:gradFill>
                  <a:gsLst>
                    <a:gs pos="0">
                      <a:srgbClr val="FFFFFF"/>
                    </a:gs>
                    <a:gs pos="100000">
                      <a:srgbClr val="FFFFFF"/>
                    </a:gs>
                  </a:gsLst>
                  <a:lin ang="5400000" scaled="0"/>
                </a:gradFill>
              </a:endParaRPr>
            </a:p>
          </p:txBody>
        </p:sp>
        <p:sp>
          <p:nvSpPr>
            <p:cNvPr id="40" name="Rectangle 39"/>
            <p:cNvSpPr/>
            <p:nvPr/>
          </p:nvSpPr>
          <p:spPr>
            <a:xfrm>
              <a:off x="879902" y="1703024"/>
              <a:ext cx="8912738" cy="87948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smtClean="0">
                  <a:gradFill>
                    <a:gsLst>
                      <a:gs pos="0">
                        <a:srgbClr val="FFFFFF"/>
                      </a:gs>
                      <a:gs pos="100000">
                        <a:srgbClr val="FFFFFF"/>
                      </a:gs>
                    </a:gsLst>
                    <a:lin ang="5400000" scaled="0"/>
                  </a:gradFill>
                </a:rPr>
                <a:t>HTML</a:t>
              </a:r>
              <a:endParaRPr lang="en-US" dirty="0">
                <a:gradFill>
                  <a:gsLst>
                    <a:gs pos="0">
                      <a:srgbClr val="FFFFFF"/>
                    </a:gs>
                    <a:gs pos="100000">
                      <a:srgbClr val="FFFFFF"/>
                    </a:gs>
                  </a:gsLst>
                  <a:lin ang="5400000" scaled="0"/>
                </a:gradFill>
              </a:endParaRPr>
            </a:p>
          </p:txBody>
        </p:sp>
        <p:sp>
          <p:nvSpPr>
            <p:cNvPr id="41" name="Rectangle 40"/>
            <p:cNvSpPr/>
            <p:nvPr/>
          </p:nvSpPr>
          <p:spPr>
            <a:xfrm>
              <a:off x="9899009" y="2659310"/>
              <a:ext cx="1423115" cy="72195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smtClean="0">
                  <a:gradFill>
                    <a:gsLst>
                      <a:gs pos="0">
                        <a:srgbClr val="FFFFFF"/>
                      </a:gs>
                      <a:gs pos="100000">
                        <a:srgbClr val="FFFFFF"/>
                      </a:gs>
                    </a:gsLst>
                    <a:lin ang="5400000" scaled="0"/>
                  </a:gradFill>
                </a:rPr>
                <a:t>Code</a:t>
              </a:r>
              <a:endParaRPr lang="en-US" dirty="0">
                <a:gradFill>
                  <a:gsLst>
                    <a:gs pos="0">
                      <a:srgbClr val="FFFFFF"/>
                    </a:gs>
                    <a:gs pos="100000">
                      <a:srgbClr val="FFFFFF"/>
                    </a:gs>
                  </a:gsLst>
                  <a:lin ang="5400000" scaled="0"/>
                </a:gradFill>
              </a:endParaRPr>
            </a:p>
          </p:txBody>
        </p:sp>
        <p:sp>
          <p:nvSpPr>
            <p:cNvPr id="42" name="Rectangle 41"/>
            <p:cNvSpPr/>
            <p:nvPr/>
          </p:nvSpPr>
          <p:spPr>
            <a:xfrm>
              <a:off x="9889114" y="2170626"/>
              <a:ext cx="1423115" cy="40878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smtClean="0">
                  <a:gradFill>
                    <a:gsLst>
                      <a:gs pos="0">
                        <a:srgbClr val="FFFFFF"/>
                      </a:gs>
                      <a:gs pos="100000">
                        <a:srgbClr val="FFFFFF"/>
                      </a:gs>
                    </a:gsLst>
                    <a:lin ang="5400000" scaled="0"/>
                  </a:gradFill>
                </a:rPr>
                <a:t>JSON</a:t>
              </a:r>
              <a:endParaRPr lang="en-US" dirty="0">
                <a:gradFill>
                  <a:gsLst>
                    <a:gs pos="0">
                      <a:srgbClr val="FFFFFF"/>
                    </a:gs>
                    <a:gs pos="100000">
                      <a:srgbClr val="FFFFFF"/>
                    </a:gs>
                  </a:gsLst>
                  <a:lin ang="5400000" scaled="0"/>
                </a:gradFill>
              </a:endParaRPr>
            </a:p>
          </p:txBody>
        </p:sp>
        <p:sp>
          <p:nvSpPr>
            <p:cNvPr id="44" name="Rectangle 43"/>
            <p:cNvSpPr/>
            <p:nvPr/>
          </p:nvSpPr>
          <p:spPr>
            <a:xfrm>
              <a:off x="9899008" y="1703024"/>
              <a:ext cx="1423115" cy="40878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smtClean="0">
                  <a:gradFill>
                    <a:gsLst>
                      <a:gs pos="0">
                        <a:srgbClr val="FFFFFF"/>
                      </a:gs>
                      <a:gs pos="100000">
                        <a:srgbClr val="FFFFFF"/>
                      </a:gs>
                    </a:gsLst>
                    <a:lin ang="5400000" scaled="0"/>
                  </a:gradFill>
                </a:rPr>
                <a:t>XML</a:t>
              </a:r>
              <a:endParaRPr lang="en-US" dirty="0">
                <a:gradFill>
                  <a:gsLst>
                    <a:gs pos="0">
                      <a:srgbClr val="FFFFFF"/>
                    </a:gs>
                    <a:gs pos="100000">
                      <a:srgbClr val="FFFFFF"/>
                    </a:gs>
                  </a:gsLst>
                  <a:lin ang="5400000" scaled="0"/>
                </a:gradFill>
              </a:endParaRPr>
            </a:p>
          </p:txBody>
        </p:sp>
      </p:grpSp>
    </p:spTree>
    <p:extLst>
      <p:ext uri="{BB962C8B-B14F-4D97-AF65-F5344CB8AC3E}">
        <p14:creationId xmlns:p14="http://schemas.microsoft.com/office/powerpoint/2010/main" val="10366111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afterEffect">
                                  <p:stCondLst>
                                    <p:cond delay="1000"/>
                                  </p:stCondLst>
                                  <p:childTnLst>
                                    <p:animEffect transition="out" filter="fade">
                                      <p:cBhvr>
                                        <p:cTn id="6" dur="500"/>
                                        <p:tgtEl>
                                          <p:spTgt spid="10"/>
                                        </p:tgtEl>
                                      </p:cBhvr>
                                    </p:animEffect>
                                    <p:set>
                                      <p:cBhvr>
                                        <p:cTn id="7" dur="1" fill="hold">
                                          <p:stCondLst>
                                            <p:cond delay="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Core to all</a:t>
            </a:r>
            <a:endParaRPr lang="en-US" dirty="0"/>
          </a:p>
        </p:txBody>
      </p:sp>
      <p:sp>
        <p:nvSpPr>
          <p:cNvPr id="4" name="Subtitle 3"/>
          <p:cNvSpPr>
            <a:spLocks noGrp="1"/>
          </p:cNvSpPr>
          <p:nvPr>
            <p:ph type="subTitle" idx="1"/>
          </p:nvPr>
        </p:nvSpPr>
        <p:spPr>
          <a:xfrm>
            <a:off x="1889124" y="5630472"/>
            <a:ext cx="6877371" cy="461665"/>
          </a:xfrm>
        </p:spPr>
        <p:txBody>
          <a:bodyPr/>
          <a:lstStyle/>
          <a:p>
            <a:r>
              <a:rPr lang="en-US" dirty="0" smtClean="0"/>
              <a:t>Handlers, Modules, Request, Response, and so on</a:t>
            </a:r>
            <a:endParaRPr lang="en-US" dirty="0"/>
          </a:p>
        </p:txBody>
      </p:sp>
      <p:sp>
        <p:nvSpPr>
          <p:cNvPr id="5" name="Text Placeholder 4"/>
          <p:cNvSpPr>
            <a:spLocks noGrp="1"/>
          </p:cNvSpPr>
          <p:nvPr>
            <p:ph type="body" sz="quarter" idx="10"/>
          </p:nvPr>
        </p:nvSpPr>
        <p:spPr/>
        <p:txBody>
          <a:bodyPr/>
          <a:lstStyle/>
          <a:p>
            <a:r>
              <a:rPr lang="en-US" dirty="0" smtClean="0"/>
              <a:t>demo</a:t>
            </a:r>
            <a:endParaRPr lang="en-US" dirty="0"/>
          </a:p>
        </p:txBody>
      </p:sp>
    </p:spTree>
    <p:extLst>
      <p:ext uri="{BB962C8B-B14F-4D97-AF65-F5344CB8AC3E}">
        <p14:creationId xmlns:p14="http://schemas.microsoft.com/office/powerpoint/2010/main" val="3165299575"/>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ext uri="{D42A27DB-BD31-4B8C-83A1-F6EECF244321}">
                <p14:modId xmlns:p14="http://schemas.microsoft.com/office/powerpoint/2010/main" val="3618636242"/>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66625"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0" y="0"/>
                        <a:ext cx="158750" cy="158750"/>
                      </a:xfrm>
                      <a:prstGeom prst="rect">
                        <a:avLst/>
                      </a:prstGeom>
                    </p:spPr>
                  </p:pic>
                </p:oleObj>
              </mc:Fallback>
            </mc:AlternateContent>
          </a:graphicData>
        </a:graphic>
      </p:graphicFrame>
      <p:sp>
        <p:nvSpPr>
          <p:cNvPr id="8" name="Text Placeholder 7"/>
          <p:cNvSpPr>
            <a:spLocks noGrp="1"/>
          </p:cNvSpPr>
          <p:nvPr>
            <p:ph type="body" sz="quarter" idx="10"/>
          </p:nvPr>
        </p:nvSpPr>
        <p:spPr/>
        <p:txBody>
          <a:bodyPr/>
          <a:lstStyle/>
          <a:p>
            <a:r>
              <a:rPr lang="en-US" dirty="0" smtClean="0"/>
              <a:t>Web Forms 4.5</a:t>
            </a:r>
            <a:endParaRPr lang="en-US" dirty="0"/>
          </a:p>
        </p:txBody>
      </p:sp>
      <p:sp>
        <p:nvSpPr>
          <p:cNvPr id="6" name="Freeform 73"/>
          <p:cNvSpPr>
            <a:spLocks noEditPoints="1"/>
          </p:cNvSpPr>
          <p:nvPr/>
        </p:nvSpPr>
        <p:spPr bwMode="black">
          <a:xfrm>
            <a:off x="-417550" y="3978186"/>
            <a:ext cx="3936002" cy="3799685"/>
          </a:xfrm>
          <a:custGeom>
            <a:avLst/>
            <a:gdLst>
              <a:gd name="T0" fmla="*/ 1799 w 2278"/>
              <a:gd name="T1" fmla="*/ 879 h 2201"/>
              <a:gd name="T2" fmla="*/ 1711 w 2278"/>
              <a:gd name="T3" fmla="*/ 335 h 2201"/>
              <a:gd name="T4" fmla="*/ 1363 w 2278"/>
              <a:gd name="T5" fmla="*/ 315 h 2201"/>
              <a:gd name="T6" fmla="*/ 1068 w 2278"/>
              <a:gd name="T7" fmla="*/ 0 h 2201"/>
              <a:gd name="T8" fmla="*/ 810 w 2278"/>
              <a:gd name="T9" fmla="*/ 412 h 2201"/>
              <a:gd name="T10" fmla="*/ 408 w 2278"/>
              <a:gd name="T11" fmla="*/ 325 h 2201"/>
              <a:gd name="T12" fmla="*/ 246 w 2278"/>
              <a:gd name="T13" fmla="*/ 841 h 2201"/>
              <a:gd name="T14" fmla="*/ 0 w 2278"/>
              <a:gd name="T15" fmla="*/ 1138 h 2201"/>
              <a:gd name="T16" fmla="*/ 338 w 2278"/>
              <a:gd name="T17" fmla="*/ 1396 h 2201"/>
              <a:gd name="T18" fmla="*/ 166 w 2278"/>
              <a:gd name="T19" fmla="*/ 1885 h 2201"/>
              <a:gd name="T20" fmla="*/ 769 w 2278"/>
              <a:gd name="T21" fmla="*/ 1966 h 2201"/>
              <a:gd name="T22" fmla="*/ 1053 w 2278"/>
              <a:gd name="T23" fmla="*/ 2200 h 2201"/>
              <a:gd name="T24" fmla="*/ 1081 w 2278"/>
              <a:gd name="T25" fmla="*/ 2201 h 2201"/>
              <a:gd name="T26" fmla="*/ 1184 w 2278"/>
              <a:gd name="T27" fmla="*/ 1949 h 2201"/>
              <a:gd name="T28" fmla="*/ 1666 w 2278"/>
              <a:gd name="T29" fmla="*/ 1872 h 2201"/>
              <a:gd name="T30" fmla="*/ 1874 w 2278"/>
              <a:gd name="T31" fmla="*/ 1743 h 2201"/>
              <a:gd name="T32" fmla="*/ 2060 w 2278"/>
              <a:gd name="T33" fmla="*/ 1273 h 2201"/>
              <a:gd name="T34" fmla="*/ 1940 w 2278"/>
              <a:gd name="T35" fmla="*/ 1369 h 2201"/>
              <a:gd name="T36" fmla="*/ 1385 w 2278"/>
              <a:gd name="T37" fmla="*/ 1279 h 2201"/>
              <a:gd name="T38" fmla="*/ 1837 w 2278"/>
              <a:gd name="T39" fmla="*/ 1733 h 2201"/>
              <a:gd name="T40" fmla="*/ 1302 w 2278"/>
              <a:gd name="T41" fmla="*/ 1393 h 2201"/>
              <a:gd name="T42" fmla="*/ 1433 w 2278"/>
              <a:gd name="T43" fmla="*/ 1759 h 2201"/>
              <a:gd name="T44" fmla="*/ 1193 w 2278"/>
              <a:gd name="T45" fmla="*/ 1461 h 2201"/>
              <a:gd name="T46" fmla="*/ 1156 w 2278"/>
              <a:gd name="T47" fmla="*/ 1924 h 2201"/>
              <a:gd name="T48" fmla="*/ 1053 w 2278"/>
              <a:gd name="T49" fmla="*/ 1484 h 2201"/>
              <a:gd name="T50" fmla="*/ 878 w 2278"/>
              <a:gd name="T51" fmla="*/ 1857 h 2201"/>
              <a:gd name="T52" fmla="*/ 804 w 2278"/>
              <a:gd name="T53" fmla="*/ 1753 h 2201"/>
              <a:gd name="T54" fmla="*/ 438 w 2278"/>
              <a:gd name="T55" fmla="*/ 1789 h 2201"/>
              <a:gd name="T56" fmla="*/ 369 w 2278"/>
              <a:gd name="T57" fmla="*/ 1741 h 2201"/>
              <a:gd name="T58" fmla="*/ 551 w 2278"/>
              <a:gd name="T59" fmla="*/ 1362 h 2201"/>
              <a:gd name="T60" fmla="*/ 447 w 2278"/>
              <a:gd name="T61" fmla="*/ 1287 h 2201"/>
              <a:gd name="T62" fmla="*/ 723 w 2278"/>
              <a:gd name="T63" fmla="*/ 1153 h 2201"/>
              <a:gd name="T64" fmla="*/ 253 w 2278"/>
              <a:gd name="T65" fmla="*/ 1023 h 2201"/>
              <a:gd name="T66" fmla="*/ 745 w 2278"/>
              <a:gd name="T67" fmla="*/ 1014 h 2201"/>
              <a:gd name="T68" fmla="*/ 386 w 2278"/>
              <a:gd name="T69" fmla="*/ 736 h 2201"/>
              <a:gd name="T70" fmla="*/ 813 w 2278"/>
              <a:gd name="T71" fmla="*/ 904 h 2201"/>
              <a:gd name="T72" fmla="*/ 701 w 2278"/>
              <a:gd name="T73" fmla="*/ 530 h 2201"/>
              <a:gd name="T74" fmla="*/ 944 w 2278"/>
              <a:gd name="T75" fmla="*/ 815 h 2201"/>
              <a:gd name="T76" fmla="*/ 996 w 2278"/>
              <a:gd name="T77" fmla="*/ 287 h 2201"/>
              <a:gd name="T78" fmla="*/ 1083 w 2278"/>
              <a:gd name="T79" fmla="*/ 792 h 2201"/>
              <a:gd name="T80" fmla="*/ 1253 w 2278"/>
              <a:gd name="T81" fmla="*/ 424 h 2201"/>
              <a:gd name="T82" fmla="*/ 1331 w 2278"/>
              <a:gd name="T83" fmla="*/ 529 h 2201"/>
              <a:gd name="T84" fmla="*/ 1558 w 2278"/>
              <a:gd name="T85" fmla="*/ 488 h 2201"/>
              <a:gd name="T86" fmla="*/ 1618 w 2278"/>
              <a:gd name="T87" fmla="*/ 610 h 2201"/>
              <a:gd name="T88" fmla="*/ 1586 w 2278"/>
              <a:gd name="T89" fmla="*/ 914 h 2201"/>
              <a:gd name="T90" fmla="*/ 1690 w 2278"/>
              <a:gd name="T91" fmla="*/ 989 h 2201"/>
              <a:gd name="T92" fmla="*/ 1414 w 2278"/>
              <a:gd name="T93" fmla="*/ 1123 h 2201"/>
              <a:gd name="T94" fmla="*/ 2028 w 2278"/>
              <a:gd name="T95" fmla="*/ 1253 h 2201"/>
              <a:gd name="T96" fmla="*/ 1292 w 2278"/>
              <a:gd name="T97" fmla="*/ 936 h 2201"/>
              <a:gd name="T98" fmla="*/ 1083 w 2278"/>
              <a:gd name="T99" fmla="*/ 837 h 2201"/>
              <a:gd name="T100" fmla="*/ 945 w 2278"/>
              <a:gd name="T101" fmla="*/ 863 h 2201"/>
              <a:gd name="T102" fmla="*/ 787 w 2278"/>
              <a:gd name="T103" fmla="*/ 1031 h 2201"/>
              <a:gd name="T104" fmla="*/ 787 w 2278"/>
              <a:gd name="T105" fmla="*/ 1245 h 2201"/>
              <a:gd name="T106" fmla="*/ 945 w 2278"/>
              <a:gd name="T107" fmla="*/ 1412 h 2201"/>
              <a:gd name="T108" fmla="*/ 1083 w 2278"/>
              <a:gd name="T109" fmla="*/ 1439 h 2201"/>
              <a:gd name="T110" fmla="*/ 1292 w 2278"/>
              <a:gd name="T111" fmla="*/ 1340 h 2201"/>
              <a:gd name="T112" fmla="*/ 1370 w 2278"/>
              <a:gd name="T113" fmla="*/ 1138 h 2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278" h="2201">
                <a:moveTo>
                  <a:pt x="2125" y="983"/>
                </a:moveTo>
                <a:cubicBezTo>
                  <a:pt x="2074" y="983"/>
                  <a:pt x="2030" y="1007"/>
                  <a:pt x="2002" y="1045"/>
                </a:cubicBezTo>
                <a:cubicBezTo>
                  <a:pt x="1787" y="929"/>
                  <a:pt x="1787" y="929"/>
                  <a:pt x="1787" y="929"/>
                </a:cubicBezTo>
                <a:cubicBezTo>
                  <a:pt x="1795" y="914"/>
                  <a:pt x="1799" y="897"/>
                  <a:pt x="1799" y="879"/>
                </a:cubicBezTo>
                <a:cubicBezTo>
                  <a:pt x="1799" y="828"/>
                  <a:pt x="1764" y="785"/>
                  <a:pt x="1715" y="773"/>
                </a:cubicBezTo>
                <a:cubicBezTo>
                  <a:pt x="1729" y="640"/>
                  <a:pt x="1729" y="640"/>
                  <a:pt x="1729" y="640"/>
                </a:cubicBezTo>
                <a:cubicBezTo>
                  <a:pt x="1805" y="630"/>
                  <a:pt x="1863" y="566"/>
                  <a:pt x="1863" y="488"/>
                </a:cubicBezTo>
                <a:cubicBezTo>
                  <a:pt x="1863" y="404"/>
                  <a:pt x="1795" y="335"/>
                  <a:pt x="1711" y="335"/>
                </a:cubicBezTo>
                <a:cubicBezTo>
                  <a:pt x="1645" y="335"/>
                  <a:pt x="1589" y="377"/>
                  <a:pt x="1567" y="435"/>
                </a:cubicBezTo>
                <a:cubicBezTo>
                  <a:pt x="1472" y="427"/>
                  <a:pt x="1472" y="427"/>
                  <a:pt x="1472" y="427"/>
                </a:cubicBezTo>
                <a:cubicBezTo>
                  <a:pt x="1472" y="426"/>
                  <a:pt x="1472" y="425"/>
                  <a:pt x="1472" y="424"/>
                </a:cubicBezTo>
                <a:cubicBezTo>
                  <a:pt x="1472" y="364"/>
                  <a:pt x="1423" y="315"/>
                  <a:pt x="1363" y="315"/>
                </a:cubicBezTo>
                <a:cubicBezTo>
                  <a:pt x="1334" y="315"/>
                  <a:pt x="1309" y="326"/>
                  <a:pt x="1289" y="343"/>
                </a:cubicBezTo>
                <a:cubicBezTo>
                  <a:pt x="1187" y="250"/>
                  <a:pt x="1187" y="250"/>
                  <a:pt x="1187" y="250"/>
                </a:cubicBezTo>
                <a:cubicBezTo>
                  <a:pt x="1208" y="223"/>
                  <a:pt x="1221" y="190"/>
                  <a:pt x="1221" y="153"/>
                </a:cubicBezTo>
                <a:cubicBezTo>
                  <a:pt x="1221" y="69"/>
                  <a:pt x="1153" y="0"/>
                  <a:pt x="1068" y="0"/>
                </a:cubicBezTo>
                <a:cubicBezTo>
                  <a:pt x="984" y="0"/>
                  <a:pt x="916" y="69"/>
                  <a:pt x="916" y="153"/>
                </a:cubicBezTo>
                <a:cubicBezTo>
                  <a:pt x="916" y="197"/>
                  <a:pt x="935" y="237"/>
                  <a:pt x="965" y="265"/>
                </a:cubicBezTo>
                <a:cubicBezTo>
                  <a:pt x="856" y="422"/>
                  <a:pt x="856" y="422"/>
                  <a:pt x="856" y="422"/>
                </a:cubicBezTo>
                <a:cubicBezTo>
                  <a:pt x="842" y="416"/>
                  <a:pt x="827" y="412"/>
                  <a:pt x="810" y="412"/>
                </a:cubicBezTo>
                <a:cubicBezTo>
                  <a:pt x="760" y="412"/>
                  <a:pt x="717" y="446"/>
                  <a:pt x="705" y="493"/>
                </a:cubicBezTo>
                <a:cubicBezTo>
                  <a:pt x="561" y="480"/>
                  <a:pt x="561" y="480"/>
                  <a:pt x="561" y="480"/>
                </a:cubicBezTo>
                <a:cubicBezTo>
                  <a:pt x="561" y="480"/>
                  <a:pt x="561" y="479"/>
                  <a:pt x="561" y="478"/>
                </a:cubicBezTo>
                <a:cubicBezTo>
                  <a:pt x="561" y="394"/>
                  <a:pt x="493" y="325"/>
                  <a:pt x="408" y="325"/>
                </a:cubicBezTo>
                <a:cubicBezTo>
                  <a:pt x="324" y="325"/>
                  <a:pt x="256" y="394"/>
                  <a:pt x="256" y="478"/>
                </a:cubicBezTo>
                <a:cubicBezTo>
                  <a:pt x="256" y="546"/>
                  <a:pt x="300" y="603"/>
                  <a:pt x="362" y="623"/>
                </a:cubicBezTo>
                <a:cubicBezTo>
                  <a:pt x="348" y="732"/>
                  <a:pt x="348" y="732"/>
                  <a:pt x="348" y="732"/>
                </a:cubicBezTo>
                <a:cubicBezTo>
                  <a:pt x="291" y="736"/>
                  <a:pt x="246" y="783"/>
                  <a:pt x="246" y="841"/>
                </a:cubicBezTo>
                <a:cubicBezTo>
                  <a:pt x="246" y="873"/>
                  <a:pt x="259" y="901"/>
                  <a:pt x="281" y="921"/>
                </a:cubicBezTo>
                <a:cubicBezTo>
                  <a:pt x="221" y="1002"/>
                  <a:pt x="221" y="1002"/>
                  <a:pt x="221" y="1002"/>
                </a:cubicBezTo>
                <a:cubicBezTo>
                  <a:pt x="201" y="991"/>
                  <a:pt x="177" y="985"/>
                  <a:pt x="153" y="985"/>
                </a:cubicBezTo>
                <a:cubicBezTo>
                  <a:pt x="68" y="985"/>
                  <a:pt x="0" y="1054"/>
                  <a:pt x="0" y="1138"/>
                </a:cubicBezTo>
                <a:cubicBezTo>
                  <a:pt x="0" y="1222"/>
                  <a:pt x="68" y="1291"/>
                  <a:pt x="153" y="1291"/>
                </a:cubicBezTo>
                <a:cubicBezTo>
                  <a:pt x="190" y="1291"/>
                  <a:pt x="225" y="1277"/>
                  <a:pt x="251" y="1254"/>
                </a:cubicBezTo>
                <a:cubicBezTo>
                  <a:pt x="354" y="1339"/>
                  <a:pt x="354" y="1339"/>
                  <a:pt x="354" y="1339"/>
                </a:cubicBezTo>
                <a:cubicBezTo>
                  <a:pt x="344" y="1356"/>
                  <a:pt x="338" y="1375"/>
                  <a:pt x="338" y="1396"/>
                </a:cubicBezTo>
                <a:cubicBezTo>
                  <a:pt x="338" y="1436"/>
                  <a:pt x="359" y="1471"/>
                  <a:pt x="392" y="1490"/>
                </a:cubicBezTo>
                <a:cubicBezTo>
                  <a:pt x="332" y="1733"/>
                  <a:pt x="332" y="1733"/>
                  <a:pt x="332" y="1733"/>
                </a:cubicBezTo>
                <a:cubicBezTo>
                  <a:pt x="328" y="1732"/>
                  <a:pt x="323" y="1732"/>
                  <a:pt x="319" y="1732"/>
                </a:cubicBezTo>
                <a:cubicBezTo>
                  <a:pt x="235" y="1732"/>
                  <a:pt x="166" y="1800"/>
                  <a:pt x="166" y="1885"/>
                </a:cubicBezTo>
                <a:cubicBezTo>
                  <a:pt x="166" y="1969"/>
                  <a:pt x="235" y="2038"/>
                  <a:pt x="319" y="2038"/>
                </a:cubicBezTo>
                <a:cubicBezTo>
                  <a:pt x="399" y="2038"/>
                  <a:pt x="464" y="1977"/>
                  <a:pt x="471" y="1899"/>
                </a:cubicBezTo>
                <a:cubicBezTo>
                  <a:pt x="664" y="1884"/>
                  <a:pt x="664" y="1884"/>
                  <a:pt x="664" y="1884"/>
                </a:cubicBezTo>
                <a:cubicBezTo>
                  <a:pt x="676" y="1931"/>
                  <a:pt x="718" y="1966"/>
                  <a:pt x="769" y="1966"/>
                </a:cubicBezTo>
                <a:cubicBezTo>
                  <a:pt x="802" y="1966"/>
                  <a:pt x="832" y="1951"/>
                  <a:pt x="852" y="1928"/>
                </a:cubicBezTo>
                <a:cubicBezTo>
                  <a:pt x="931" y="1982"/>
                  <a:pt x="931" y="1982"/>
                  <a:pt x="931" y="1982"/>
                </a:cubicBezTo>
                <a:cubicBezTo>
                  <a:pt x="921" y="2002"/>
                  <a:pt x="916" y="2024"/>
                  <a:pt x="916" y="2049"/>
                </a:cubicBezTo>
                <a:cubicBezTo>
                  <a:pt x="916" y="2128"/>
                  <a:pt x="976" y="2193"/>
                  <a:pt x="1053" y="2200"/>
                </a:cubicBezTo>
                <a:cubicBezTo>
                  <a:pt x="1053" y="2201"/>
                  <a:pt x="1053" y="2201"/>
                  <a:pt x="1053" y="2201"/>
                </a:cubicBezTo>
                <a:cubicBezTo>
                  <a:pt x="1056" y="2201"/>
                  <a:pt x="1056" y="2201"/>
                  <a:pt x="1056" y="2201"/>
                </a:cubicBezTo>
                <a:cubicBezTo>
                  <a:pt x="1060" y="2201"/>
                  <a:pt x="1064" y="2201"/>
                  <a:pt x="1068" y="2201"/>
                </a:cubicBezTo>
                <a:cubicBezTo>
                  <a:pt x="1073" y="2201"/>
                  <a:pt x="1077" y="2201"/>
                  <a:pt x="1081" y="2201"/>
                </a:cubicBezTo>
                <a:cubicBezTo>
                  <a:pt x="1083" y="2201"/>
                  <a:pt x="1083" y="2201"/>
                  <a:pt x="1083" y="2201"/>
                </a:cubicBezTo>
                <a:cubicBezTo>
                  <a:pt x="1083" y="2201"/>
                  <a:pt x="1083" y="2201"/>
                  <a:pt x="1083" y="2201"/>
                </a:cubicBezTo>
                <a:cubicBezTo>
                  <a:pt x="1161" y="2193"/>
                  <a:pt x="1221" y="2128"/>
                  <a:pt x="1221" y="2049"/>
                </a:cubicBezTo>
                <a:cubicBezTo>
                  <a:pt x="1221" y="2011"/>
                  <a:pt x="1207" y="1976"/>
                  <a:pt x="1184" y="1949"/>
                </a:cubicBezTo>
                <a:cubicBezTo>
                  <a:pt x="1268" y="1853"/>
                  <a:pt x="1268" y="1853"/>
                  <a:pt x="1268" y="1853"/>
                </a:cubicBezTo>
                <a:cubicBezTo>
                  <a:pt x="1285" y="1863"/>
                  <a:pt x="1304" y="1869"/>
                  <a:pt x="1324" y="1869"/>
                </a:cubicBezTo>
                <a:cubicBezTo>
                  <a:pt x="1364" y="1869"/>
                  <a:pt x="1399" y="1847"/>
                  <a:pt x="1418" y="1815"/>
                </a:cubicBezTo>
                <a:cubicBezTo>
                  <a:pt x="1666" y="1872"/>
                  <a:pt x="1666" y="1872"/>
                  <a:pt x="1666" y="1872"/>
                </a:cubicBezTo>
                <a:cubicBezTo>
                  <a:pt x="1665" y="1876"/>
                  <a:pt x="1665" y="1880"/>
                  <a:pt x="1665" y="1885"/>
                </a:cubicBezTo>
                <a:cubicBezTo>
                  <a:pt x="1665" y="1969"/>
                  <a:pt x="1734" y="2038"/>
                  <a:pt x="1818" y="2038"/>
                </a:cubicBezTo>
                <a:cubicBezTo>
                  <a:pt x="1902" y="2038"/>
                  <a:pt x="1971" y="1969"/>
                  <a:pt x="1971" y="1885"/>
                </a:cubicBezTo>
                <a:cubicBezTo>
                  <a:pt x="1971" y="1820"/>
                  <a:pt x="1931" y="1765"/>
                  <a:pt x="1874" y="1743"/>
                </a:cubicBezTo>
                <a:cubicBezTo>
                  <a:pt x="1893" y="1572"/>
                  <a:pt x="1893" y="1572"/>
                  <a:pt x="1893" y="1572"/>
                </a:cubicBezTo>
                <a:cubicBezTo>
                  <a:pt x="1949" y="1567"/>
                  <a:pt x="1994" y="1520"/>
                  <a:pt x="1994" y="1463"/>
                </a:cubicBezTo>
                <a:cubicBezTo>
                  <a:pt x="1994" y="1436"/>
                  <a:pt x="1984" y="1412"/>
                  <a:pt x="1969" y="1393"/>
                </a:cubicBezTo>
                <a:cubicBezTo>
                  <a:pt x="2060" y="1273"/>
                  <a:pt x="2060" y="1273"/>
                  <a:pt x="2060" y="1273"/>
                </a:cubicBezTo>
                <a:cubicBezTo>
                  <a:pt x="2080" y="1283"/>
                  <a:pt x="2102" y="1288"/>
                  <a:pt x="2125" y="1288"/>
                </a:cubicBezTo>
                <a:cubicBezTo>
                  <a:pt x="2209" y="1288"/>
                  <a:pt x="2278" y="1220"/>
                  <a:pt x="2278" y="1135"/>
                </a:cubicBezTo>
                <a:cubicBezTo>
                  <a:pt x="2278" y="1051"/>
                  <a:pt x="2209" y="983"/>
                  <a:pt x="2125" y="983"/>
                </a:cubicBezTo>
                <a:close/>
                <a:moveTo>
                  <a:pt x="1940" y="1369"/>
                </a:moveTo>
                <a:cubicBezTo>
                  <a:pt x="1924" y="1359"/>
                  <a:pt x="1905" y="1353"/>
                  <a:pt x="1884" y="1353"/>
                </a:cubicBezTo>
                <a:cubicBezTo>
                  <a:pt x="1838" y="1353"/>
                  <a:pt x="1798" y="1383"/>
                  <a:pt x="1782" y="1424"/>
                </a:cubicBezTo>
                <a:cubicBezTo>
                  <a:pt x="1392" y="1262"/>
                  <a:pt x="1392" y="1262"/>
                  <a:pt x="1392" y="1262"/>
                </a:cubicBezTo>
                <a:cubicBezTo>
                  <a:pt x="1390" y="1268"/>
                  <a:pt x="1387" y="1273"/>
                  <a:pt x="1385" y="1279"/>
                </a:cubicBezTo>
                <a:cubicBezTo>
                  <a:pt x="1777" y="1441"/>
                  <a:pt x="1777" y="1441"/>
                  <a:pt x="1777" y="1441"/>
                </a:cubicBezTo>
                <a:cubicBezTo>
                  <a:pt x="1776" y="1448"/>
                  <a:pt x="1775" y="1455"/>
                  <a:pt x="1775" y="1463"/>
                </a:cubicBezTo>
                <a:cubicBezTo>
                  <a:pt x="1775" y="1513"/>
                  <a:pt x="1809" y="1555"/>
                  <a:pt x="1855" y="1568"/>
                </a:cubicBezTo>
                <a:cubicBezTo>
                  <a:pt x="1837" y="1733"/>
                  <a:pt x="1837" y="1733"/>
                  <a:pt x="1837" y="1733"/>
                </a:cubicBezTo>
                <a:cubicBezTo>
                  <a:pt x="1831" y="1733"/>
                  <a:pt x="1825" y="1732"/>
                  <a:pt x="1818" y="1732"/>
                </a:cubicBezTo>
                <a:cubicBezTo>
                  <a:pt x="1781" y="1732"/>
                  <a:pt x="1746" y="1746"/>
                  <a:pt x="1720" y="1768"/>
                </a:cubicBezTo>
                <a:cubicBezTo>
                  <a:pt x="1324" y="1372"/>
                  <a:pt x="1324" y="1372"/>
                  <a:pt x="1324" y="1372"/>
                </a:cubicBezTo>
                <a:cubicBezTo>
                  <a:pt x="1317" y="1379"/>
                  <a:pt x="1310" y="1386"/>
                  <a:pt x="1302" y="1393"/>
                </a:cubicBezTo>
                <a:cubicBezTo>
                  <a:pt x="1699" y="1789"/>
                  <a:pt x="1699" y="1789"/>
                  <a:pt x="1699" y="1789"/>
                </a:cubicBezTo>
                <a:cubicBezTo>
                  <a:pt x="1688" y="1803"/>
                  <a:pt x="1679" y="1818"/>
                  <a:pt x="1674" y="1835"/>
                </a:cubicBezTo>
                <a:cubicBezTo>
                  <a:pt x="1432" y="1779"/>
                  <a:pt x="1432" y="1779"/>
                  <a:pt x="1432" y="1779"/>
                </a:cubicBezTo>
                <a:cubicBezTo>
                  <a:pt x="1433" y="1773"/>
                  <a:pt x="1433" y="1766"/>
                  <a:pt x="1433" y="1759"/>
                </a:cubicBezTo>
                <a:cubicBezTo>
                  <a:pt x="1433" y="1699"/>
                  <a:pt x="1385" y="1650"/>
                  <a:pt x="1324" y="1650"/>
                </a:cubicBezTo>
                <a:cubicBezTo>
                  <a:pt x="1313" y="1650"/>
                  <a:pt x="1302" y="1652"/>
                  <a:pt x="1292" y="1655"/>
                </a:cubicBezTo>
                <a:cubicBezTo>
                  <a:pt x="1209" y="1454"/>
                  <a:pt x="1209" y="1454"/>
                  <a:pt x="1209" y="1454"/>
                </a:cubicBezTo>
                <a:cubicBezTo>
                  <a:pt x="1204" y="1457"/>
                  <a:pt x="1198" y="1459"/>
                  <a:pt x="1193" y="1461"/>
                </a:cubicBezTo>
                <a:cubicBezTo>
                  <a:pt x="1276" y="1662"/>
                  <a:pt x="1276" y="1662"/>
                  <a:pt x="1276" y="1662"/>
                </a:cubicBezTo>
                <a:cubicBezTo>
                  <a:pt x="1240" y="1680"/>
                  <a:pt x="1215" y="1717"/>
                  <a:pt x="1215" y="1759"/>
                </a:cubicBezTo>
                <a:cubicBezTo>
                  <a:pt x="1215" y="1786"/>
                  <a:pt x="1224" y="1810"/>
                  <a:pt x="1240" y="1828"/>
                </a:cubicBezTo>
                <a:cubicBezTo>
                  <a:pt x="1156" y="1924"/>
                  <a:pt x="1156" y="1924"/>
                  <a:pt x="1156" y="1924"/>
                </a:cubicBezTo>
                <a:cubicBezTo>
                  <a:pt x="1135" y="1909"/>
                  <a:pt x="1110" y="1899"/>
                  <a:pt x="1083" y="1897"/>
                </a:cubicBezTo>
                <a:cubicBezTo>
                  <a:pt x="1083" y="1484"/>
                  <a:pt x="1083" y="1484"/>
                  <a:pt x="1083" y="1484"/>
                </a:cubicBezTo>
                <a:cubicBezTo>
                  <a:pt x="1078" y="1484"/>
                  <a:pt x="1073" y="1484"/>
                  <a:pt x="1068" y="1484"/>
                </a:cubicBezTo>
                <a:cubicBezTo>
                  <a:pt x="1063" y="1484"/>
                  <a:pt x="1058" y="1484"/>
                  <a:pt x="1053" y="1484"/>
                </a:cubicBezTo>
                <a:cubicBezTo>
                  <a:pt x="1053" y="1897"/>
                  <a:pt x="1053" y="1897"/>
                  <a:pt x="1053" y="1897"/>
                </a:cubicBezTo>
                <a:cubicBezTo>
                  <a:pt x="1013" y="1901"/>
                  <a:pt x="977" y="1920"/>
                  <a:pt x="952" y="1950"/>
                </a:cubicBezTo>
                <a:cubicBezTo>
                  <a:pt x="871" y="1895"/>
                  <a:pt x="871" y="1895"/>
                  <a:pt x="871" y="1895"/>
                </a:cubicBezTo>
                <a:cubicBezTo>
                  <a:pt x="876" y="1883"/>
                  <a:pt x="878" y="1870"/>
                  <a:pt x="878" y="1857"/>
                </a:cubicBezTo>
                <a:cubicBezTo>
                  <a:pt x="878" y="1815"/>
                  <a:pt x="855" y="1779"/>
                  <a:pt x="820" y="1760"/>
                </a:cubicBezTo>
                <a:cubicBezTo>
                  <a:pt x="944" y="1461"/>
                  <a:pt x="944" y="1461"/>
                  <a:pt x="944" y="1461"/>
                </a:cubicBezTo>
                <a:cubicBezTo>
                  <a:pt x="939" y="1459"/>
                  <a:pt x="933" y="1457"/>
                  <a:pt x="928" y="1454"/>
                </a:cubicBezTo>
                <a:cubicBezTo>
                  <a:pt x="804" y="1753"/>
                  <a:pt x="804" y="1753"/>
                  <a:pt x="804" y="1753"/>
                </a:cubicBezTo>
                <a:cubicBezTo>
                  <a:pt x="793" y="1749"/>
                  <a:pt x="781" y="1747"/>
                  <a:pt x="769" y="1747"/>
                </a:cubicBezTo>
                <a:cubicBezTo>
                  <a:pt x="712" y="1747"/>
                  <a:pt x="666" y="1791"/>
                  <a:pt x="660" y="1846"/>
                </a:cubicBezTo>
                <a:cubicBezTo>
                  <a:pt x="470" y="1861"/>
                  <a:pt x="470" y="1861"/>
                  <a:pt x="470" y="1861"/>
                </a:cubicBezTo>
                <a:cubicBezTo>
                  <a:pt x="466" y="1834"/>
                  <a:pt x="454" y="1810"/>
                  <a:pt x="438" y="1789"/>
                </a:cubicBezTo>
                <a:cubicBezTo>
                  <a:pt x="835" y="1393"/>
                  <a:pt x="835" y="1393"/>
                  <a:pt x="835" y="1393"/>
                </a:cubicBezTo>
                <a:cubicBezTo>
                  <a:pt x="827" y="1386"/>
                  <a:pt x="820" y="1379"/>
                  <a:pt x="813" y="1372"/>
                </a:cubicBezTo>
                <a:cubicBezTo>
                  <a:pt x="417" y="1768"/>
                  <a:pt x="417" y="1768"/>
                  <a:pt x="417" y="1768"/>
                </a:cubicBezTo>
                <a:cubicBezTo>
                  <a:pt x="403" y="1756"/>
                  <a:pt x="387" y="1747"/>
                  <a:pt x="369" y="1741"/>
                </a:cubicBezTo>
                <a:cubicBezTo>
                  <a:pt x="428" y="1504"/>
                  <a:pt x="428" y="1504"/>
                  <a:pt x="428" y="1504"/>
                </a:cubicBezTo>
                <a:cubicBezTo>
                  <a:pt x="434" y="1505"/>
                  <a:pt x="440" y="1505"/>
                  <a:pt x="447" y="1505"/>
                </a:cubicBezTo>
                <a:cubicBezTo>
                  <a:pt x="507" y="1505"/>
                  <a:pt x="556" y="1457"/>
                  <a:pt x="556" y="1396"/>
                </a:cubicBezTo>
                <a:cubicBezTo>
                  <a:pt x="556" y="1384"/>
                  <a:pt x="554" y="1373"/>
                  <a:pt x="551" y="1362"/>
                </a:cubicBezTo>
                <a:cubicBezTo>
                  <a:pt x="752" y="1279"/>
                  <a:pt x="752" y="1279"/>
                  <a:pt x="752" y="1279"/>
                </a:cubicBezTo>
                <a:cubicBezTo>
                  <a:pt x="750" y="1273"/>
                  <a:pt x="747" y="1268"/>
                  <a:pt x="745" y="1262"/>
                </a:cubicBezTo>
                <a:cubicBezTo>
                  <a:pt x="544" y="1345"/>
                  <a:pt x="544" y="1345"/>
                  <a:pt x="544" y="1345"/>
                </a:cubicBezTo>
                <a:cubicBezTo>
                  <a:pt x="525" y="1311"/>
                  <a:pt x="489" y="1287"/>
                  <a:pt x="447" y="1287"/>
                </a:cubicBezTo>
                <a:cubicBezTo>
                  <a:pt x="421" y="1287"/>
                  <a:pt x="397" y="1296"/>
                  <a:pt x="379" y="1311"/>
                </a:cubicBezTo>
                <a:cubicBezTo>
                  <a:pt x="277" y="1226"/>
                  <a:pt x="277" y="1226"/>
                  <a:pt x="277" y="1226"/>
                </a:cubicBezTo>
                <a:cubicBezTo>
                  <a:pt x="292" y="1205"/>
                  <a:pt x="302" y="1180"/>
                  <a:pt x="305" y="1153"/>
                </a:cubicBezTo>
                <a:cubicBezTo>
                  <a:pt x="723" y="1153"/>
                  <a:pt x="723" y="1153"/>
                  <a:pt x="723" y="1153"/>
                </a:cubicBezTo>
                <a:cubicBezTo>
                  <a:pt x="722" y="1148"/>
                  <a:pt x="722" y="1143"/>
                  <a:pt x="722" y="1138"/>
                </a:cubicBezTo>
                <a:cubicBezTo>
                  <a:pt x="722" y="1133"/>
                  <a:pt x="722" y="1128"/>
                  <a:pt x="723" y="1123"/>
                </a:cubicBezTo>
                <a:cubicBezTo>
                  <a:pt x="305" y="1123"/>
                  <a:pt x="305" y="1123"/>
                  <a:pt x="305" y="1123"/>
                </a:cubicBezTo>
                <a:cubicBezTo>
                  <a:pt x="301" y="1083"/>
                  <a:pt x="281" y="1048"/>
                  <a:pt x="253" y="1023"/>
                </a:cubicBezTo>
                <a:cubicBezTo>
                  <a:pt x="312" y="942"/>
                  <a:pt x="312" y="942"/>
                  <a:pt x="312" y="942"/>
                </a:cubicBezTo>
                <a:cubicBezTo>
                  <a:pt x="325" y="947"/>
                  <a:pt x="340" y="950"/>
                  <a:pt x="355" y="950"/>
                </a:cubicBezTo>
                <a:cubicBezTo>
                  <a:pt x="397" y="950"/>
                  <a:pt x="433" y="927"/>
                  <a:pt x="451" y="892"/>
                </a:cubicBezTo>
                <a:cubicBezTo>
                  <a:pt x="745" y="1014"/>
                  <a:pt x="745" y="1014"/>
                  <a:pt x="745" y="1014"/>
                </a:cubicBezTo>
                <a:cubicBezTo>
                  <a:pt x="747" y="1008"/>
                  <a:pt x="750" y="1003"/>
                  <a:pt x="752" y="997"/>
                </a:cubicBezTo>
                <a:cubicBezTo>
                  <a:pt x="458" y="875"/>
                  <a:pt x="458" y="875"/>
                  <a:pt x="458" y="875"/>
                </a:cubicBezTo>
                <a:cubicBezTo>
                  <a:pt x="462" y="865"/>
                  <a:pt x="464" y="853"/>
                  <a:pt x="464" y="841"/>
                </a:cubicBezTo>
                <a:cubicBezTo>
                  <a:pt x="464" y="792"/>
                  <a:pt x="431" y="750"/>
                  <a:pt x="386" y="736"/>
                </a:cubicBezTo>
                <a:cubicBezTo>
                  <a:pt x="399" y="630"/>
                  <a:pt x="399" y="630"/>
                  <a:pt x="399" y="630"/>
                </a:cubicBezTo>
                <a:cubicBezTo>
                  <a:pt x="402" y="630"/>
                  <a:pt x="405" y="631"/>
                  <a:pt x="408" y="631"/>
                </a:cubicBezTo>
                <a:cubicBezTo>
                  <a:pt x="445" y="631"/>
                  <a:pt x="479" y="618"/>
                  <a:pt x="505" y="596"/>
                </a:cubicBezTo>
                <a:cubicBezTo>
                  <a:pt x="813" y="904"/>
                  <a:pt x="813" y="904"/>
                  <a:pt x="813" y="904"/>
                </a:cubicBezTo>
                <a:cubicBezTo>
                  <a:pt x="820" y="897"/>
                  <a:pt x="827" y="889"/>
                  <a:pt x="835" y="883"/>
                </a:cubicBezTo>
                <a:cubicBezTo>
                  <a:pt x="527" y="575"/>
                  <a:pt x="527" y="575"/>
                  <a:pt x="527" y="575"/>
                </a:cubicBezTo>
                <a:cubicBezTo>
                  <a:pt x="540" y="558"/>
                  <a:pt x="550" y="539"/>
                  <a:pt x="556" y="518"/>
                </a:cubicBezTo>
                <a:cubicBezTo>
                  <a:pt x="701" y="530"/>
                  <a:pt x="701" y="530"/>
                  <a:pt x="701" y="530"/>
                </a:cubicBezTo>
                <a:cubicBezTo>
                  <a:pt x="706" y="587"/>
                  <a:pt x="753" y="631"/>
                  <a:pt x="810" y="631"/>
                </a:cubicBezTo>
                <a:cubicBezTo>
                  <a:pt x="823" y="631"/>
                  <a:pt x="835" y="628"/>
                  <a:pt x="846" y="624"/>
                </a:cubicBezTo>
                <a:cubicBezTo>
                  <a:pt x="928" y="822"/>
                  <a:pt x="928" y="822"/>
                  <a:pt x="928" y="822"/>
                </a:cubicBezTo>
                <a:cubicBezTo>
                  <a:pt x="933" y="819"/>
                  <a:pt x="939" y="817"/>
                  <a:pt x="944" y="815"/>
                </a:cubicBezTo>
                <a:cubicBezTo>
                  <a:pt x="863" y="617"/>
                  <a:pt x="863" y="617"/>
                  <a:pt x="863" y="617"/>
                </a:cubicBezTo>
                <a:cubicBezTo>
                  <a:pt x="896" y="599"/>
                  <a:pt x="919" y="563"/>
                  <a:pt x="919" y="521"/>
                </a:cubicBezTo>
                <a:cubicBezTo>
                  <a:pt x="919" y="491"/>
                  <a:pt x="907" y="464"/>
                  <a:pt x="887" y="444"/>
                </a:cubicBezTo>
                <a:cubicBezTo>
                  <a:pt x="996" y="287"/>
                  <a:pt x="996" y="287"/>
                  <a:pt x="996" y="287"/>
                </a:cubicBezTo>
                <a:cubicBezTo>
                  <a:pt x="1013" y="297"/>
                  <a:pt x="1033" y="303"/>
                  <a:pt x="1053" y="305"/>
                </a:cubicBezTo>
                <a:cubicBezTo>
                  <a:pt x="1053" y="792"/>
                  <a:pt x="1053" y="792"/>
                  <a:pt x="1053" y="792"/>
                </a:cubicBezTo>
                <a:cubicBezTo>
                  <a:pt x="1058" y="792"/>
                  <a:pt x="1063" y="792"/>
                  <a:pt x="1068" y="792"/>
                </a:cubicBezTo>
                <a:cubicBezTo>
                  <a:pt x="1073" y="792"/>
                  <a:pt x="1078" y="792"/>
                  <a:pt x="1083" y="792"/>
                </a:cubicBezTo>
                <a:cubicBezTo>
                  <a:pt x="1083" y="305"/>
                  <a:pt x="1083" y="305"/>
                  <a:pt x="1083" y="305"/>
                </a:cubicBezTo>
                <a:cubicBezTo>
                  <a:pt x="1112" y="302"/>
                  <a:pt x="1138" y="292"/>
                  <a:pt x="1159" y="276"/>
                </a:cubicBezTo>
                <a:cubicBezTo>
                  <a:pt x="1266" y="373"/>
                  <a:pt x="1266" y="373"/>
                  <a:pt x="1266" y="373"/>
                </a:cubicBezTo>
                <a:cubicBezTo>
                  <a:pt x="1258" y="388"/>
                  <a:pt x="1253" y="406"/>
                  <a:pt x="1253" y="424"/>
                </a:cubicBezTo>
                <a:cubicBezTo>
                  <a:pt x="1253" y="467"/>
                  <a:pt x="1278" y="504"/>
                  <a:pt x="1314" y="522"/>
                </a:cubicBezTo>
                <a:cubicBezTo>
                  <a:pt x="1193" y="815"/>
                  <a:pt x="1193" y="815"/>
                  <a:pt x="1193" y="815"/>
                </a:cubicBezTo>
                <a:cubicBezTo>
                  <a:pt x="1198" y="817"/>
                  <a:pt x="1204" y="819"/>
                  <a:pt x="1209" y="822"/>
                </a:cubicBezTo>
                <a:cubicBezTo>
                  <a:pt x="1331" y="529"/>
                  <a:pt x="1331" y="529"/>
                  <a:pt x="1331" y="529"/>
                </a:cubicBezTo>
                <a:cubicBezTo>
                  <a:pt x="1341" y="532"/>
                  <a:pt x="1351" y="533"/>
                  <a:pt x="1363" y="533"/>
                </a:cubicBezTo>
                <a:cubicBezTo>
                  <a:pt x="1409" y="533"/>
                  <a:pt x="1448" y="505"/>
                  <a:pt x="1464" y="464"/>
                </a:cubicBezTo>
                <a:cubicBezTo>
                  <a:pt x="1559" y="472"/>
                  <a:pt x="1559" y="472"/>
                  <a:pt x="1559" y="472"/>
                </a:cubicBezTo>
                <a:cubicBezTo>
                  <a:pt x="1558" y="477"/>
                  <a:pt x="1558" y="483"/>
                  <a:pt x="1558" y="488"/>
                </a:cubicBezTo>
                <a:cubicBezTo>
                  <a:pt x="1558" y="527"/>
                  <a:pt x="1572" y="562"/>
                  <a:pt x="1596" y="589"/>
                </a:cubicBezTo>
                <a:cubicBezTo>
                  <a:pt x="1302" y="883"/>
                  <a:pt x="1302" y="883"/>
                  <a:pt x="1302" y="883"/>
                </a:cubicBezTo>
                <a:cubicBezTo>
                  <a:pt x="1310" y="889"/>
                  <a:pt x="1317" y="897"/>
                  <a:pt x="1324" y="904"/>
                </a:cubicBezTo>
                <a:cubicBezTo>
                  <a:pt x="1618" y="610"/>
                  <a:pt x="1618" y="610"/>
                  <a:pt x="1618" y="610"/>
                </a:cubicBezTo>
                <a:cubicBezTo>
                  <a:pt x="1639" y="625"/>
                  <a:pt x="1664" y="636"/>
                  <a:pt x="1691" y="640"/>
                </a:cubicBezTo>
                <a:cubicBezTo>
                  <a:pt x="1678" y="771"/>
                  <a:pt x="1678" y="771"/>
                  <a:pt x="1678" y="771"/>
                </a:cubicBezTo>
                <a:cubicBezTo>
                  <a:pt x="1623" y="777"/>
                  <a:pt x="1581" y="823"/>
                  <a:pt x="1581" y="879"/>
                </a:cubicBezTo>
                <a:cubicBezTo>
                  <a:pt x="1581" y="891"/>
                  <a:pt x="1583" y="903"/>
                  <a:pt x="1586" y="914"/>
                </a:cubicBezTo>
                <a:cubicBezTo>
                  <a:pt x="1385" y="997"/>
                  <a:pt x="1385" y="997"/>
                  <a:pt x="1385" y="997"/>
                </a:cubicBezTo>
                <a:cubicBezTo>
                  <a:pt x="1387" y="1003"/>
                  <a:pt x="1390" y="1008"/>
                  <a:pt x="1392" y="1014"/>
                </a:cubicBezTo>
                <a:cubicBezTo>
                  <a:pt x="1593" y="930"/>
                  <a:pt x="1593" y="930"/>
                  <a:pt x="1593" y="930"/>
                </a:cubicBezTo>
                <a:cubicBezTo>
                  <a:pt x="1612" y="965"/>
                  <a:pt x="1648" y="989"/>
                  <a:pt x="1690" y="989"/>
                </a:cubicBezTo>
                <a:cubicBezTo>
                  <a:pt x="1719" y="989"/>
                  <a:pt x="1745" y="978"/>
                  <a:pt x="1764" y="960"/>
                </a:cubicBezTo>
                <a:cubicBezTo>
                  <a:pt x="1983" y="1078"/>
                  <a:pt x="1983" y="1078"/>
                  <a:pt x="1983" y="1078"/>
                </a:cubicBezTo>
                <a:cubicBezTo>
                  <a:pt x="1978" y="1092"/>
                  <a:pt x="1974" y="1107"/>
                  <a:pt x="1973" y="1123"/>
                </a:cubicBezTo>
                <a:cubicBezTo>
                  <a:pt x="1414" y="1123"/>
                  <a:pt x="1414" y="1123"/>
                  <a:pt x="1414" y="1123"/>
                </a:cubicBezTo>
                <a:cubicBezTo>
                  <a:pt x="1415" y="1128"/>
                  <a:pt x="1415" y="1133"/>
                  <a:pt x="1415" y="1138"/>
                </a:cubicBezTo>
                <a:cubicBezTo>
                  <a:pt x="1415" y="1143"/>
                  <a:pt x="1415" y="1148"/>
                  <a:pt x="1414" y="1153"/>
                </a:cubicBezTo>
                <a:cubicBezTo>
                  <a:pt x="1973" y="1153"/>
                  <a:pt x="1973" y="1153"/>
                  <a:pt x="1973" y="1153"/>
                </a:cubicBezTo>
                <a:cubicBezTo>
                  <a:pt x="1978" y="1193"/>
                  <a:pt x="1998" y="1229"/>
                  <a:pt x="2028" y="1253"/>
                </a:cubicBezTo>
                <a:lnTo>
                  <a:pt x="1940" y="1369"/>
                </a:lnTo>
                <a:close/>
                <a:moveTo>
                  <a:pt x="1350" y="1031"/>
                </a:moveTo>
                <a:cubicBezTo>
                  <a:pt x="1348" y="1025"/>
                  <a:pt x="1345" y="1020"/>
                  <a:pt x="1343" y="1014"/>
                </a:cubicBezTo>
                <a:cubicBezTo>
                  <a:pt x="1330" y="985"/>
                  <a:pt x="1313" y="959"/>
                  <a:pt x="1292" y="936"/>
                </a:cubicBezTo>
                <a:cubicBezTo>
                  <a:pt x="1285" y="928"/>
                  <a:pt x="1278" y="921"/>
                  <a:pt x="1270" y="915"/>
                </a:cubicBezTo>
                <a:cubicBezTo>
                  <a:pt x="1247" y="894"/>
                  <a:pt x="1221" y="876"/>
                  <a:pt x="1192" y="863"/>
                </a:cubicBezTo>
                <a:cubicBezTo>
                  <a:pt x="1186" y="861"/>
                  <a:pt x="1181" y="858"/>
                  <a:pt x="1175" y="856"/>
                </a:cubicBezTo>
                <a:cubicBezTo>
                  <a:pt x="1147" y="845"/>
                  <a:pt x="1116" y="839"/>
                  <a:pt x="1083" y="837"/>
                </a:cubicBezTo>
                <a:cubicBezTo>
                  <a:pt x="1079" y="837"/>
                  <a:pt x="1073" y="837"/>
                  <a:pt x="1068" y="837"/>
                </a:cubicBezTo>
                <a:cubicBezTo>
                  <a:pt x="1063" y="837"/>
                  <a:pt x="1058" y="837"/>
                  <a:pt x="1053" y="837"/>
                </a:cubicBezTo>
                <a:cubicBezTo>
                  <a:pt x="1021" y="839"/>
                  <a:pt x="990" y="845"/>
                  <a:pt x="962" y="856"/>
                </a:cubicBezTo>
                <a:cubicBezTo>
                  <a:pt x="956" y="858"/>
                  <a:pt x="950" y="861"/>
                  <a:pt x="945" y="863"/>
                </a:cubicBezTo>
                <a:cubicBezTo>
                  <a:pt x="916" y="876"/>
                  <a:pt x="890" y="894"/>
                  <a:pt x="866" y="915"/>
                </a:cubicBezTo>
                <a:cubicBezTo>
                  <a:pt x="859" y="921"/>
                  <a:pt x="852" y="928"/>
                  <a:pt x="845" y="936"/>
                </a:cubicBezTo>
                <a:cubicBezTo>
                  <a:pt x="824" y="959"/>
                  <a:pt x="807" y="985"/>
                  <a:pt x="794" y="1014"/>
                </a:cubicBezTo>
                <a:cubicBezTo>
                  <a:pt x="791" y="1020"/>
                  <a:pt x="789" y="1025"/>
                  <a:pt x="787" y="1031"/>
                </a:cubicBezTo>
                <a:cubicBezTo>
                  <a:pt x="776" y="1060"/>
                  <a:pt x="769" y="1091"/>
                  <a:pt x="768" y="1123"/>
                </a:cubicBezTo>
                <a:cubicBezTo>
                  <a:pt x="767" y="1128"/>
                  <a:pt x="767" y="1133"/>
                  <a:pt x="767" y="1138"/>
                </a:cubicBezTo>
                <a:cubicBezTo>
                  <a:pt x="767" y="1143"/>
                  <a:pt x="767" y="1148"/>
                  <a:pt x="768" y="1153"/>
                </a:cubicBezTo>
                <a:cubicBezTo>
                  <a:pt x="769" y="1185"/>
                  <a:pt x="776" y="1216"/>
                  <a:pt x="787" y="1245"/>
                </a:cubicBezTo>
                <a:cubicBezTo>
                  <a:pt x="789" y="1250"/>
                  <a:pt x="791" y="1256"/>
                  <a:pt x="794" y="1261"/>
                </a:cubicBezTo>
                <a:cubicBezTo>
                  <a:pt x="807" y="1290"/>
                  <a:pt x="824" y="1317"/>
                  <a:pt x="845" y="1340"/>
                </a:cubicBezTo>
                <a:cubicBezTo>
                  <a:pt x="852" y="1347"/>
                  <a:pt x="859" y="1354"/>
                  <a:pt x="866" y="1361"/>
                </a:cubicBezTo>
                <a:cubicBezTo>
                  <a:pt x="890" y="1382"/>
                  <a:pt x="916" y="1399"/>
                  <a:pt x="945" y="1412"/>
                </a:cubicBezTo>
                <a:cubicBezTo>
                  <a:pt x="950" y="1415"/>
                  <a:pt x="956" y="1417"/>
                  <a:pt x="962" y="1419"/>
                </a:cubicBezTo>
                <a:cubicBezTo>
                  <a:pt x="990" y="1430"/>
                  <a:pt x="1021" y="1437"/>
                  <a:pt x="1053" y="1439"/>
                </a:cubicBezTo>
                <a:cubicBezTo>
                  <a:pt x="1058" y="1439"/>
                  <a:pt x="1063" y="1439"/>
                  <a:pt x="1068" y="1439"/>
                </a:cubicBezTo>
                <a:cubicBezTo>
                  <a:pt x="1073" y="1439"/>
                  <a:pt x="1079" y="1439"/>
                  <a:pt x="1083" y="1439"/>
                </a:cubicBezTo>
                <a:cubicBezTo>
                  <a:pt x="1116" y="1437"/>
                  <a:pt x="1147" y="1430"/>
                  <a:pt x="1175" y="1419"/>
                </a:cubicBezTo>
                <a:cubicBezTo>
                  <a:pt x="1181" y="1417"/>
                  <a:pt x="1186" y="1415"/>
                  <a:pt x="1192" y="1412"/>
                </a:cubicBezTo>
                <a:cubicBezTo>
                  <a:pt x="1221" y="1399"/>
                  <a:pt x="1247" y="1382"/>
                  <a:pt x="1270" y="1361"/>
                </a:cubicBezTo>
                <a:cubicBezTo>
                  <a:pt x="1278" y="1354"/>
                  <a:pt x="1285" y="1347"/>
                  <a:pt x="1292" y="1340"/>
                </a:cubicBezTo>
                <a:cubicBezTo>
                  <a:pt x="1313" y="1317"/>
                  <a:pt x="1330" y="1290"/>
                  <a:pt x="1343" y="1261"/>
                </a:cubicBezTo>
                <a:cubicBezTo>
                  <a:pt x="1345" y="1256"/>
                  <a:pt x="1348" y="1250"/>
                  <a:pt x="1350" y="1245"/>
                </a:cubicBezTo>
                <a:cubicBezTo>
                  <a:pt x="1361" y="1216"/>
                  <a:pt x="1368" y="1185"/>
                  <a:pt x="1369" y="1153"/>
                </a:cubicBezTo>
                <a:cubicBezTo>
                  <a:pt x="1369" y="1148"/>
                  <a:pt x="1370" y="1143"/>
                  <a:pt x="1370" y="1138"/>
                </a:cubicBezTo>
                <a:cubicBezTo>
                  <a:pt x="1370" y="1133"/>
                  <a:pt x="1369" y="1128"/>
                  <a:pt x="1369" y="1123"/>
                </a:cubicBezTo>
                <a:cubicBezTo>
                  <a:pt x="1368" y="1091"/>
                  <a:pt x="1361" y="1060"/>
                  <a:pt x="1350" y="1031"/>
                </a:cubicBezTo>
                <a:close/>
              </a:path>
            </a:pathLst>
          </a:custGeom>
          <a:solidFill>
            <a:srgbClr val="FFFFFF">
              <a:alpha val="30000"/>
            </a:srgbClr>
          </a:solidFill>
          <a:ln>
            <a:noFill/>
          </a:ln>
        </p:spPr>
        <p:txBody>
          <a:bodyPr vert="horz" wrap="square" lIns="82305" tIns="41153" rIns="82305" bIns="41153"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4179295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bwMode="auto">
          <a:xfrm>
            <a:off x="519112" y="6363586"/>
            <a:ext cx="1766888" cy="207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3" name="Title 2"/>
          <p:cNvSpPr>
            <a:spLocks noGrp="1"/>
          </p:cNvSpPr>
          <p:nvPr>
            <p:ph type="title"/>
          </p:nvPr>
        </p:nvSpPr>
        <p:spPr/>
        <p:txBody>
          <a:bodyPr>
            <a:noAutofit/>
          </a:bodyPr>
          <a:lstStyle/>
          <a:p>
            <a:r>
              <a:rPr lang="en-US" dirty="0" smtClean="0"/>
              <a:t>Web Forms is Continuing to Evolve</a:t>
            </a:r>
            <a:endParaRPr lang="en-US" dirty="0"/>
          </a:p>
        </p:txBody>
      </p:sp>
      <p:sp>
        <p:nvSpPr>
          <p:cNvPr id="4" name="Rectangle 3"/>
          <p:cNvSpPr/>
          <p:nvPr/>
        </p:nvSpPr>
        <p:spPr bwMode="auto">
          <a:xfrm>
            <a:off x="879902" y="4527299"/>
            <a:ext cx="8935748" cy="200400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dirty="0">
              <a:gradFill>
                <a:gsLst>
                  <a:gs pos="0">
                    <a:srgbClr val="FFFFFF"/>
                  </a:gs>
                  <a:gs pos="100000">
                    <a:srgbClr val="FFFFFF"/>
                  </a:gs>
                </a:gsLst>
                <a:lin ang="5400000" scaled="0"/>
              </a:gradFill>
            </a:endParaRPr>
          </a:p>
        </p:txBody>
      </p:sp>
      <p:sp>
        <p:nvSpPr>
          <p:cNvPr id="5" name="Rectangle 4"/>
          <p:cNvSpPr/>
          <p:nvPr/>
        </p:nvSpPr>
        <p:spPr bwMode="auto">
          <a:xfrm>
            <a:off x="3898929" y="5763308"/>
            <a:ext cx="2850125" cy="48768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gradFill>
                  <a:gsLst>
                    <a:gs pos="0">
                      <a:srgbClr val="FFFFFF"/>
                    </a:gs>
                    <a:gs pos="100000">
                      <a:srgbClr val="FFFFFF"/>
                    </a:gs>
                  </a:gsLst>
                  <a:lin ang="5400000" scaled="0"/>
                </a:gradFill>
              </a:rPr>
              <a:t>Caching</a:t>
            </a:r>
          </a:p>
        </p:txBody>
      </p:sp>
      <p:sp>
        <p:nvSpPr>
          <p:cNvPr id="6" name="Rectangle 5"/>
          <p:cNvSpPr/>
          <p:nvPr/>
        </p:nvSpPr>
        <p:spPr bwMode="auto">
          <a:xfrm>
            <a:off x="948136" y="5232075"/>
            <a:ext cx="2850125" cy="48768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gradFill>
                  <a:gsLst>
                    <a:gs pos="0">
                      <a:srgbClr val="FFFFFF"/>
                    </a:gs>
                    <a:gs pos="100000">
                      <a:srgbClr val="FFFFFF"/>
                    </a:gs>
                  </a:gsLst>
                  <a:lin ang="5400000" scaled="0"/>
                </a:gradFill>
              </a:rPr>
              <a:t>Modules</a:t>
            </a:r>
          </a:p>
        </p:txBody>
      </p:sp>
      <p:sp>
        <p:nvSpPr>
          <p:cNvPr id="7" name="Rectangle 6"/>
          <p:cNvSpPr/>
          <p:nvPr/>
        </p:nvSpPr>
        <p:spPr bwMode="auto">
          <a:xfrm>
            <a:off x="3911208" y="5232075"/>
            <a:ext cx="2850125" cy="48768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gradFill>
                  <a:gsLst>
                    <a:gs pos="0">
                      <a:srgbClr val="FFFFFF"/>
                    </a:gs>
                    <a:gs pos="100000">
                      <a:srgbClr val="FFFFFF"/>
                    </a:gs>
                  </a:gsLst>
                  <a:lin ang="5400000" scaled="0"/>
                </a:gradFill>
              </a:rPr>
              <a:t>Handlers</a:t>
            </a:r>
          </a:p>
        </p:txBody>
      </p:sp>
      <p:sp>
        <p:nvSpPr>
          <p:cNvPr id="8" name="Rectangle 7"/>
          <p:cNvSpPr/>
          <p:nvPr/>
        </p:nvSpPr>
        <p:spPr bwMode="auto">
          <a:xfrm>
            <a:off x="948136" y="5780715"/>
            <a:ext cx="2850125" cy="48768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gradFill>
                  <a:gsLst>
                    <a:gs pos="0">
                      <a:srgbClr val="FFFFFF"/>
                    </a:gs>
                    <a:gs pos="100000">
                      <a:srgbClr val="FFFFFF"/>
                    </a:gs>
                  </a:gsLst>
                  <a:lin ang="5400000" scaled="0"/>
                </a:gradFill>
              </a:rPr>
              <a:t>Intrinsics</a:t>
            </a:r>
          </a:p>
        </p:txBody>
      </p:sp>
      <p:sp>
        <p:nvSpPr>
          <p:cNvPr id="14" name="Rectangle 13"/>
          <p:cNvSpPr/>
          <p:nvPr/>
        </p:nvSpPr>
        <p:spPr bwMode="auto">
          <a:xfrm>
            <a:off x="6838093" y="5214668"/>
            <a:ext cx="2850125" cy="48768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gradFill>
                  <a:gsLst>
                    <a:gs pos="0">
                      <a:srgbClr val="FFFFFF"/>
                    </a:gs>
                    <a:gs pos="100000">
                      <a:srgbClr val="FFFFFF"/>
                    </a:gs>
                  </a:gsLst>
                  <a:lin ang="5400000" scaled="0"/>
                </a:gradFill>
              </a:rPr>
              <a:t>Membership</a:t>
            </a:r>
          </a:p>
        </p:txBody>
      </p:sp>
      <p:sp>
        <p:nvSpPr>
          <p:cNvPr id="16" name="Rectangle 15"/>
          <p:cNvSpPr/>
          <p:nvPr/>
        </p:nvSpPr>
        <p:spPr bwMode="auto">
          <a:xfrm>
            <a:off x="6838093" y="5763308"/>
            <a:ext cx="2850125" cy="48768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gradFill>
                  <a:gsLst>
                    <a:gs pos="0">
                      <a:srgbClr val="FFFFFF"/>
                    </a:gs>
                    <a:gs pos="100000">
                      <a:srgbClr val="FFFFFF"/>
                    </a:gs>
                  </a:gsLst>
                  <a:lin ang="5400000" scaled="0"/>
                </a:gradFill>
              </a:rPr>
              <a:t>Etc.</a:t>
            </a:r>
          </a:p>
        </p:txBody>
      </p:sp>
      <p:sp>
        <p:nvSpPr>
          <p:cNvPr id="17" name="TextBox 28"/>
          <p:cNvSpPr txBox="1"/>
          <p:nvPr/>
        </p:nvSpPr>
        <p:spPr>
          <a:xfrm>
            <a:off x="574570" y="4528923"/>
            <a:ext cx="8130153" cy="553998"/>
          </a:xfrm>
          <a:prstGeom prst="rect">
            <a:avLst/>
          </a:prstGeom>
          <a:noFill/>
        </p:spPr>
        <p:txBody>
          <a:bodyPr wrap="square" rtlCol="0">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3000" dirty="0" smtClean="0">
                <a:solidFill>
                  <a:schemeClr val="bg1">
                    <a:alpha val="99000"/>
                  </a:schemeClr>
                </a:solidFill>
              </a:rPr>
              <a:t>ASP.NET Core</a:t>
            </a:r>
            <a:endParaRPr lang="en-US" sz="3000" dirty="0">
              <a:solidFill>
                <a:schemeClr val="bg1">
                  <a:alpha val="99000"/>
                </a:schemeClr>
              </a:solidFill>
            </a:endParaRPr>
          </a:p>
        </p:txBody>
      </p:sp>
      <p:sp>
        <p:nvSpPr>
          <p:cNvPr id="28" name="Rectangle 27"/>
          <p:cNvSpPr/>
          <p:nvPr/>
        </p:nvSpPr>
        <p:spPr>
          <a:xfrm>
            <a:off x="879902" y="2659310"/>
            <a:ext cx="4124455" cy="176840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dirty="0" smtClean="0">
                <a:gradFill>
                  <a:gsLst>
                    <a:gs pos="0">
                      <a:srgbClr val="FFFFFF"/>
                    </a:gs>
                    <a:gs pos="100000">
                      <a:srgbClr val="FFFFFF"/>
                    </a:gs>
                  </a:gsLst>
                  <a:lin ang="5400000" scaled="0"/>
                </a:gradFill>
              </a:rPr>
              <a:t>Web Forms</a:t>
            </a:r>
            <a:endParaRPr lang="en-US" dirty="0">
              <a:gradFill>
                <a:gsLst>
                  <a:gs pos="0">
                    <a:srgbClr val="FFFFFF"/>
                  </a:gs>
                  <a:gs pos="100000">
                    <a:srgbClr val="FFFFFF"/>
                  </a:gs>
                </a:gsLst>
                <a:lin ang="5400000" scaled="0"/>
              </a:gradFill>
            </a:endParaRPr>
          </a:p>
        </p:txBody>
      </p:sp>
      <p:sp>
        <p:nvSpPr>
          <p:cNvPr id="25" name="Rectangle 24"/>
          <p:cNvSpPr/>
          <p:nvPr/>
        </p:nvSpPr>
        <p:spPr bwMode="auto">
          <a:xfrm>
            <a:off x="1048804" y="3073564"/>
            <a:ext cx="3808422" cy="388573"/>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800" dirty="0" smtClean="0">
                <a:gradFill>
                  <a:gsLst>
                    <a:gs pos="0">
                      <a:srgbClr val="FFFFFF"/>
                    </a:gs>
                    <a:gs pos="100000">
                      <a:srgbClr val="FFFFFF"/>
                    </a:gs>
                  </a:gsLst>
                  <a:lin ang="5400000" scaled="0"/>
                </a:gradFill>
              </a:rPr>
              <a:t>Model Binding</a:t>
            </a:r>
            <a:endParaRPr lang="en-US" sz="1800" dirty="0">
              <a:gradFill>
                <a:gsLst>
                  <a:gs pos="0">
                    <a:srgbClr val="FFFFFF"/>
                  </a:gs>
                  <a:gs pos="100000">
                    <a:srgbClr val="FFFFFF"/>
                  </a:gs>
                </a:gsLst>
                <a:lin ang="5400000" scaled="0"/>
              </a:gradFill>
            </a:endParaRPr>
          </a:p>
        </p:txBody>
      </p:sp>
      <p:sp>
        <p:nvSpPr>
          <p:cNvPr id="26" name="Rectangle 25"/>
          <p:cNvSpPr/>
          <p:nvPr/>
        </p:nvSpPr>
        <p:spPr bwMode="auto">
          <a:xfrm>
            <a:off x="1048804" y="3519357"/>
            <a:ext cx="3808422" cy="388573"/>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800" dirty="0" smtClean="0">
                <a:gradFill>
                  <a:gsLst>
                    <a:gs pos="0">
                      <a:srgbClr val="FFFFFF"/>
                    </a:gs>
                    <a:gs pos="100000">
                      <a:srgbClr val="FFFFFF"/>
                    </a:gs>
                  </a:gsLst>
                  <a:lin ang="5400000" scaled="0"/>
                </a:gradFill>
              </a:rPr>
              <a:t>Unobtrusive Validation</a:t>
            </a:r>
            <a:endParaRPr lang="en-US" sz="1800" dirty="0">
              <a:gradFill>
                <a:gsLst>
                  <a:gs pos="0">
                    <a:srgbClr val="FFFFFF"/>
                  </a:gs>
                  <a:gs pos="100000">
                    <a:srgbClr val="FFFFFF"/>
                  </a:gs>
                </a:gsLst>
                <a:lin ang="5400000" scaled="0"/>
              </a:gradFill>
            </a:endParaRPr>
          </a:p>
        </p:txBody>
      </p:sp>
      <p:sp>
        <p:nvSpPr>
          <p:cNvPr id="27" name="Rectangle 26"/>
          <p:cNvSpPr/>
          <p:nvPr/>
        </p:nvSpPr>
        <p:spPr bwMode="auto">
          <a:xfrm>
            <a:off x="1048804" y="3966653"/>
            <a:ext cx="3808422" cy="388573"/>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800" dirty="0" smtClean="0">
                <a:gradFill>
                  <a:gsLst>
                    <a:gs pos="0">
                      <a:srgbClr val="FFFFFF"/>
                    </a:gs>
                    <a:gs pos="100000">
                      <a:srgbClr val="FFFFFF"/>
                    </a:gs>
                  </a:gsLst>
                  <a:lin ang="5400000" scaled="0"/>
                </a:gradFill>
              </a:rPr>
              <a:t>Asynchronous Processing</a:t>
            </a:r>
            <a:endParaRPr lang="en-US" sz="18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4176950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childTnLst>
                          </p:cTn>
                        </p:par>
                        <p:par>
                          <p:cTn id="8" fill="hold">
                            <p:stCondLst>
                              <p:cond delay="1500"/>
                            </p:stCondLst>
                            <p:childTnLst>
                              <p:par>
                                <p:cTn id="9" presetID="10" presetClass="entr" presetSubtype="0"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fade">
                                      <p:cBhvr>
                                        <p:cTn id="11" dur="500"/>
                                        <p:tgtEl>
                                          <p:spTgt spid="25"/>
                                        </p:tgtEl>
                                      </p:cBhvr>
                                    </p:animEffect>
                                  </p:childTnLst>
                                </p:cTn>
                              </p:par>
                            </p:childTnLst>
                          </p:cTn>
                        </p:par>
                        <p:par>
                          <p:cTn id="12" fill="hold">
                            <p:stCondLst>
                              <p:cond delay="2000"/>
                            </p:stCondLst>
                            <p:childTnLst>
                              <p:par>
                                <p:cTn id="13" presetID="10" presetClass="entr" presetSubtype="0" fill="hold" grpId="0" nodeType="afterEffect">
                                  <p:stCondLst>
                                    <p:cond delay="0"/>
                                  </p:stCondLst>
                                  <p:childTnLst>
                                    <p:set>
                                      <p:cBhvr>
                                        <p:cTn id="14" dur="1" fill="hold">
                                          <p:stCondLst>
                                            <p:cond delay="0"/>
                                          </p:stCondLst>
                                        </p:cTn>
                                        <p:tgtEl>
                                          <p:spTgt spid="26"/>
                                        </p:tgtEl>
                                        <p:attrNameLst>
                                          <p:attrName>style.visibility</p:attrName>
                                        </p:attrNameLst>
                                      </p:cBhvr>
                                      <p:to>
                                        <p:strVal val="visible"/>
                                      </p:to>
                                    </p:set>
                                    <p:animEffect transition="in" filter="fade">
                                      <p:cBhvr>
                                        <p:cTn id="15" dur="500"/>
                                        <p:tgtEl>
                                          <p:spTgt spid="26"/>
                                        </p:tgtEl>
                                      </p:cBhvr>
                                    </p:animEffect>
                                  </p:childTnLst>
                                </p:cTn>
                              </p:par>
                            </p:childTnLst>
                          </p:cTn>
                        </p:par>
                        <p:par>
                          <p:cTn id="16" fill="hold">
                            <p:stCondLst>
                              <p:cond delay="2500"/>
                            </p:stCondLst>
                            <p:childTnLst>
                              <p:par>
                                <p:cTn id="17" presetID="10" presetClass="entr" presetSubtype="0" fill="hold" grpId="0" nodeType="after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fade">
                                      <p:cBhvr>
                                        <p:cTn id="19"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5" grpId="0" animBg="1"/>
      <p:bldP spid="26" grpId="0" animBg="1"/>
      <p:bldP spid="2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bwMode="auto">
          <a:xfrm>
            <a:off x="0" y="1698670"/>
            <a:ext cx="12188825" cy="1169551"/>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3" name="Title 2"/>
          <p:cNvSpPr>
            <a:spLocks noGrp="1"/>
          </p:cNvSpPr>
          <p:nvPr>
            <p:ph type="title"/>
          </p:nvPr>
        </p:nvSpPr>
        <p:spPr>
          <a:xfrm>
            <a:off x="519112" y="228600"/>
            <a:ext cx="11149013" cy="664797"/>
          </a:xfrm>
        </p:spPr>
        <p:txBody>
          <a:bodyPr/>
          <a:lstStyle/>
          <a:p>
            <a:r>
              <a:rPr lang="en-US" sz="4800" dirty="0" smtClean="0"/>
              <a:t>Model Binding with ASP.NET Web Forms</a:t>
            </a:r>
            <a:endParaRPr lang="en-US" sz="4800" dirty="0"/>
          </a:p>
        </p:txBody>
      </p:sp>
      <p:sp>
        <p:nvSpPr>
          <p:cNvPr id="5" name="TextBox 4"/>
          <p:cNvSpPr txBox="1"/>
          <p:nvPr/>
        </p:nvSpPr>
        <p:spPr>
          <a:xfrm>
            <a:off x="2948996" y="1698670"/>
            <a:ext cx="8599876" cy="1169551"/>
          </a:xfrm>
          <a:prstGeom prst="rect">
            <a:avLst/>
          </a:prstGeom>
          <a:solidFill>
            <a:schemeClr val="accent6"/>
          </a:solidFill>
          <a:ln>
            <a:noFill/>
          </a:ln>
          <a:effectLst/>
        </p:spPr>
        <p:style>
          <a:lnRef idx="3">
            <a:schemeClr val="lt1"/>
          </a:lnRef>
          <a:fillRef idx="1">
            <a:schemeClr val="accent3"/>
          </a:fillRef>
          <a:effectRef idx="1">
            <a:schemeClr val="accent3"/>
          </a:effectRef>
          <a:fontRef idx="minor">
            <a:schemeClr val="lt1"/>
          </a:fontRef>
        </p:style>
        <p:txBody>
          <a:bodyPr wrap="square" rtlCol="0">
            <a:spAutoFit/>
          </a:bodyPr>
          <a:lstStyle/>
          <a:p>
            <a:r>
              <a:rPr lang="en-US" sz="1400" dirty="0">
                <a:solidFill>
                  <a:schemeClr val="lt1">
                    <a:alpha val="99000"/>
                  </a:schemeClr>
                </a:solidFill>
                <a:latin typeface="Consolas" pitchFamily="49" charset="0"/>
                <a:cs typeface="Consolas" pitchFamily="49" charset="0"/>
              </a:rPr>
              <a:t>&lt;</a:t>
            </a:r>
            <a:r>
              <a:rPr lang="en-US" sz="1400" dirty="0" err="1">
                <a:solidFill>
                  <a:schemeClr val="lt1">
                    <a:alpha val="99000"/>
                  </a:schemeClr>
                </a:solidFill>
                <a:latin typeface="Consolas" pitchFamily="49" charset="0"/>
                <a:cs typeface="Consolas" pitchFamily="49" charset="0"/>
              </a:rPr>
              <a:t>ul</a:t>
            </a:r>
            <a:r>
              <a:rPr lang="en-US" sz="1400" dirty="0">
                <a:solidFill>
                  <a:schemeClr val="lt1">
                    <a:alpha val="99000"/>
                  </a:schemeClr>
                </a:solidFill>
                <a:latin typeface="Consolas" pitchFamily="49" charset="0"/>
                <a:cs typeface="Consolas" pitchFamily="49" charset="0"/>
              </a:rPr>
              <a:t>&gt;</a:t>
            </a:r>
          </a:p>
          <a:p>
            <a:r>
              <a:rPr lang="en-US" sz="1400" dirty="0">
                <a:solidFill>
                  <a:schemeClr val="lt1">
                    <a:alpha val="99000"/>
                  </a:schemeClr>
                </a:solidFill>
                <a:latin typeface="Consolas" pitchFamily="49" charset="0"/>
                <a:cs typeface="Consolas" pitchFamily="49" charset="0"/>
              </a:rPr>
              <a:t>  &lt;</a:t>
            </a:r>
            <a:r>
              <a:rPr lang="en-US" sz="1400" dirty="0" err="1">
                <a:solidFill>
                  <a:schemeClr val="lt1">
                    <a:alpha val="99000"/>
                  </a:schemeClr>
                </a:solidFill>
                <a:latin typeface="Consolas" pitchFamily="49" charset="0"/>
                <a:cs typeface="Consolas" pitchFamily="49" charset="0"/>
              </a:rPr>
              <a:t>asp:Repeater</a:t>
            </a:r>
            <a:r>
              <a:rPr lang="en-US" sz="1400" dirty="0">
                <a:solidFill>
                  <a:schemeClr val="lt1">
                    <a:alpha val="99000"/>
                  </a:schemeClr>
                </a:solidFill>
                <a:latin typeface="Consolas" pitchFamily="49" charset="0"/>
                <a:cs typeface="Consolas" pitchFamily="49" charset="0"/>
              </a:rPr>
              <a:t> ID="</a:t>
            </a:r>
            <a:r>
              <a:rPr lang="en-US" sz="1400" dirty="0" err="1">
                <a:solidFill>
                  <a:schemeClr val="lt1">
                    <a:alpha val="99000"/>
                  </a:schemeClr>
                </a:solidFill>
                <a:latin typeface="Consolas" pitchFamily="49" charset="0"/>
                <a:cs typeface="Consolas" pitchFamily="49" charset="0"/>
              </a:rPr>
              <a:t>customersRepeater</a:t>
            </a:r>
            <a:r>
              <a:rPr lang="en-US" sz="1400" dirty="0">
                <a:solidFill>
                  <a:schemeClr val="lt1">
                    <a:alpha val="99000"/>
                  </a:schemeClr>
                </a:solidFill>
                <a:latin typeface="Consolas" pitchFamily="49" charset="0"/>
                <a:cs typeface="Consolas" pitchFamily="49" charset="0"/>
              </a:rPr>
              <a:t>" </a:t>
            </a:r>
            <a:r>
              <a:rPr lang="en-US" sz="1400" dirty="0" err="1" smtClean="0">
                <a:solidFill>
                  <a:schemeClr val="lt1">
                    <a:alpha val="99000"/>
                  </a:schemeClr>
                </a:solidFill>
                <a:latin typeface="Consolas" pitchFamily="49" charset="0"/>
                <a:cs typeface="Consolas" pitchFamily="49" charset="0"/>
              </a:rPr>
              <a:t>runat</a:t>
            </a:r>
            <a:r>
              <a:rPr lang="en-US" sz="1400" dirty="0">
                <a:solidFill>
                  <a:schemeClr val="lt1">
                    <a:alpha val="99000"/>
                  </a:schemeClr>
                </a:solidFill>
                <a:latin typeface="Consolas" pitchFamily="49" charset="0"/>
                <a:cs typeface="Consolas" pitchFamily="49" charset="0"/>
              </a:rPr>
              <a:t>="server"</a:t>
            </a:r>
            <a:endParaRPr lang="en-US" sz="1400" dirty="0" smtClean="0">
              <a:solidFill>
                <a:schemeClr val="lt1">
                  <a:alpha val="99000"/>
                </a:schemeClr>
              </a:solidFill>
              <a:latin typeface="Consolas" pitchFamily="49" charset="0"/>
              <a:cs typeface="Consolas" pitchFamily="49" charset="0"/>
            </a:endParaRPr>
          </a:p>
          <a:p>
            <a:r>
              <a:rPr lang="en-US" sz="1400" b="1" dirty="0">
                <a:solidFill>
                  <a:schemeClr val="lt1">
                    <a:alpha val="99000"/>
                  </a:schemeClr>
                </a:solidFill>
                <a:latin typeface="Consolas" pitchFamily="49" charset="0"/>
                <a:cs typeface="Consolas" pitchFamily="49" charset="0"/>
              </a:rPr>
              <a:t> </a:t>
            </a:r>
            <a:r>
              <a:rPr lang="en-US" sz="1400" b="1" dirty="0" smtClean="0">
                <a:solidFill>
                  <a:schemeClr val="lt1">
                    <a:alpha val="99000"/>
                  </a:schemeClr>
                </a:solidFill>
                <a:latin typeface="Consolas" pitchFamily="49" charset="0"/>
                <a:cs typeface="Consolas" pitchFamily="49" charset="0"/>
              </a:rPr>
              <a:t>               </a:t>
            </a:r>
            <a:r>
              <a:rPr lang="en-US" sz="1400" b="1" dirty="0" err="1" smtClean="0">
                <a:solidFill>
                  <a:schemeClr val="accent4">
                    <a:lumMod val="20000"/>
                    <a:lumOff val="80000"/>
                    <a:alpha val="99000"/>
                  </a:schemeClr>
                </a:solidFill>
                <a:latin typeface="Consolas" pitchFamily="49" charset="0"/>
                <a:cs typeface="Consolas" pitchFamily="49" charset="0"/>
              </a:rPr>
              <a:t>ItemType</a:t>
            </a:r>
            <a:r>
              <a:rPr lang="en-US" sz="1400" dirty="0">
                <a:solidFill>
                  <a:schemeClr val="lt1">
                    <a:alpha val="99000"/>
                  </a:schemeClr>
                </a:solidFill>
                <a:latin typeface="Consolas" pitchFamily="49" charset="0"/>
                <a:cs typeface="Consolas" pitchFamily="49" charset="0"/>
              </a:rPr>
              <a:t>="</a:t>
            </a:r>
            <a:r>
              <a:rPr lang="en-US" sz="1400" dirty="0" err="1">
                <a:solidFill>
                  <a:schemeClr val="lt1">
                    <a:alpha val="99000"/>
                  </a:schemeClr>
                </a:solidFill>
                <a:latin typeface="Consolas" pitchFamily="49" charset="0"/>
                <a:cs typeface="Consolas" pitchFamily="49" charset="0"/>
              </a:rPr>
              <a:t>WebFormsLab.Model.Customer</a:t>
            </a:r>
            <a:r>
              <a:rPr lang="en-US" sz="1400" dirty="0" smtClean="0">
                <a:solidFill>
                  <a:schemeClr val="lt1">
                    <a:alpha val="99000"/>
                  </a:schemeClr>
                </a:solidFill>
                <a:latin typeface="Consolas" pitchFamily="49" charset="0"/>
                <a:cs typeface="Consolas" pitchFamily="49" charset="0"/>
              </a:rPr>
              <a:t>"&gt;</a:t>
            </a:r>
            <a:endParaRPr lang="en-US" sz="1400" dirty="0">
              <a:solidFill>
                <a:schemeClr val="lt1">
                  <a:alpha val="99000"/>
                </a:schemeClr>
              </a:solidFill>
              <a:latin typeface="Consolas" pitchFamily="49" charset="0"/>
              <a:cs typeface="Consolas" pitchFamily="49" charset="0"/>
            </a:endParaRPr>
          </a:p>
          <a:p>
            <a:r>
              <a:rPr lang="en-US" sz="1400" dirty="0" smtClean="0">
                <a:solidFill>
                  <a:schemeClr val="lt1">
                    <a:alpha val="99000"/>
                  </a:schemeClr>
                </a:solidFill>
                <a:latin typeface="Consolas" pitchFamily="49" charset="0"/>
                <a:cs typeface="Consolas" pitchFamily="49" charset="0"/>
              </a:rPr>
              <a:t>  &lt;/</a:t>
            </a:r>
            <a:r>
              <a:rPr lang="en-US" sz="1400" dirty="0" err="1">
                <a:solidFill>
                  <a:schemeClr val="lt1">
                    <a:alpha val="99000"/>
                  </a:schemeClr>
                </a:solidFill>
                <a:latin typeface="Consolas" pitchFamily="49" charset="0"/>
                <a:cs typeface="Consolas" pitchFamily="49" charset="0"/>
              </a:rPr>
              <a:t>asp:Repeater</a:t>
            </a:r>
            <a:r>
              <a:rPr lang="en-US" sz="1400" dirty="0">
                <a:solidFill>
                  <a:schemeClr val="lt1">
                    <a:alpha val="99000"/>
                  </a:schemeClr>
                </a:solidFill>
                <a:latin typeface="Consolas" pitchFamily="49" charset="0"/>
                <a:cs typeface="Consolas" pitchFamily="49" charset="0"/>
              </a:rPr>
              <a:t>&gt;</a:t>
            </a:r>
          </a:p>
          <a:p>
            <a:r>
              <a:rPr lang="en-US" sz="1400" dirty="0">
                <a:solidFill>
                  <a:schemeClr val="lt1">
                    <a:alpha val="99000"/>
                  </a:schemeClr>
                </a:solidFill>
                <a:latin typeface="Consolas" pitchFamily="49" charset="0"/>
                <a:cs typeface="Consolas" pitchFamily="49" charset="0"/>
              </a:rPr>
              <a:t>&lt;/</a:t>
            </a:r>
            <a:r>
              <a:rPr lang="en-US" sz="1400" dirty="0" err="1">
                <a:solidFill>
                  <a:schemeClr val="lt1">
                    <a:alpha val="99000"/>
                  </a:schemeClr>
                </a:solidFill>
                <a:latin typeface="Consolas" pitchFamily="49" charset="0"/>
                <a:cs typeface="Consolas" pitchFamily="49" charset="0"/>
              </a:rPr>
              <a:t>ul</a:t>
            </a:r>
            <a:r>
              <a:rPr lang="en-US" sz="1400" dirty="0">
                <a:solidFill>
                  <a:schemeClr val="lt1">
                    <a:alpha val="99000"/>
                  </a:schemeClr>
                </a:solidFill>
                <a:latin typeface="Consolas" pitchFamily="49" charset="0"/>
                <a:cs typeface="Consolas" pitchFamily="49" charset="0"/>
              </a:rPr>
              <a:t>&gt;</a:t>
            </a:r>
          </a:p>
        </p:txBody>
      </p:sp>
      <p:sp>
        <p:nvSpPr>
          <p:cNvPr id="8" name="Rectangle 7"/>
          <p:cNvSpPr/>
          <p:nvPr/>
        </p:nvSpPr>
        <p:spPr>
          <a:xfrm>
            <a:off x="519112" y="1678268"/>
            <a:ext cx="2334101" cy="1077218"/>
          </a:xfrm>
          <a:prstGeom prst="rect">
            <a:avLst/>
          </a:prstGeom>
        </p:spPr>
        <p:txBody>
          <a:bodyPr wrap="none">
            <a:spAutoFit/>
          </a:bodyPr>
          <a:lstStyle/>
          <a:p>
            <a:r>
              <a:rPr lang="en-US" sz="4000" dirty="0" smtClean="0">
                <a:solidFill>
                  <a:schemeClr val="accent2">
                    <a:alpha val="99000"/>
                  </a:schemeClr>
                </a:solidFill>
                <a:latin typeface="Segoe UI Light" pitchFamily="34" charset="0"/>
              </a:rPr>
              <a:t>Step 1:</a:t>
            </a:r>
            <a:endParaRPr lang="en-US" sz="4000" dirty="0">
              <a:solidFill>
                <a:schemeClr val="accent2">
                  <a:alpha val="99000"/>
                </a:schemeClr>
              </a:solidFill>
              <a:latin typeface="Segoe UI Light" pitchFamily="34" charset="0"/>
            </a:endParaRPr>
          </a:p>
          <a:p>
            <a:r>
              <a:rPr lang="en-US" dirty="0" smtClean="0">
                <a:solidFill>
                  <a:schemeClr val="tx2">
                    <a:alpha val="99000"/>
                  </a:schemeClr>
                </a:solidFill>
                <a:latin typeface="Segoe UI Light" pitchFamily="34" charset="0"/>
              </a:rPr>
              <a:t>Set the </a:t>
            </a:r>
            <a:r>
              <a:rPr lang="en-US" dirty="0" err="1" smtClean="0">
                <a:solidFill>
                  <a:schemeClr val="tx2">
                    <a:alpha val="99000"/>
                  </a:schemeClr>
                </a:solidFill>
                <a:latin typeface="Segoe UI Light" pitchFamily="34" charset="0"/>
              </a:rPr>
              <a:t>ItemType</a:t>
            </a:r>
            <a:endParaRPr lang="en-US" dirty="0">
              <a:solidFill>
                <a:schemeClr val="tx2">
                  <a:alpha val="99000"/>
                </a:schemeClr>
              </a:solidFill>
              <a:latin typeface="Segoe UI Light" pitchFamily="34" charset="0"/>
            </a:endParaRPr>
          </a:p>
        </p:txBody>
      </p:sp>
      <p:sp>
        <p:nvSpPr>
          <p:cNvPr id="12" name="Rectangle 11"/>
          <p:cNvSpPr/>
          <p:nvPr/>
        </p:nvSpPr>
        <p:spPr bwMode="auto">
          <a:xfrm>
            <a:off x="2473" y="3399952"/>
            <a:ext cx="12188825" cy="2893100"/>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3" name="TextBox 12"/>
          <p:cNvSpPr txBox="1"/>
          <p:nvPr/>
        </p:nvSpPr>
        <p:spPr>
          <a:xfrm>
            <a:off x="3044779" y="3399952"/>
            <a:ext cx="8599876" cy="2893100"/>
          </a:xfrm>
          <a:prstGeom prst="rect">
            <a:avLst/>
          </a:prstGeom>
          <a:solidFill>
            <a:schemeClr val="accent6"/>
          </a:solidFill>
          <a:ln>
            <a:noFill/>
          </a:ln>
          <a:effectLst/>
        </p:spPr>
        <p:style>
          <a:lnRef idx="3">
            <a:schemeClr val="lt1"/>
          </a:lnRef>
          <a:fillRef idx="1">
            <a:schemeClr val="accent3"/>
          </a:fillRef>
          <a:effectRef idx="1">
            <a:schemeClr val="accent3"/>
          </a:effectRef>
          <a:fontRef idx="minor">
            <a:schemeClr val="lt1"/>
          </a:fontRef>
        </p:style>
        <p:txBody>
          <a:bodyPr wrap="square" rtlCol="0">
            <a:spAutoFit/>
          </a:bodyPr>
          <a:lstStyle/>
          <a:p>
            <a:r>
              <a:rPr lang="en-US" sz="1400" dirty="0">
                <a:solidFill>
                  <a:schemeClr val="lt1">
                    <a:alpha val="99000"/>
                  </a:schemeClr>
                </a:solidFill>
                <a:latin typeface="Consolas" pitchFamily="49" charset="0"/>
                <a:cs typeface="Consolas" pitchFamily="49" charset="0"/>
              </a:rPr>
              <a:t>&lt;</a:t>
            </a:r>
            <a:r>
              <a:rPr lang="en-US" sz="1400" dirty="0" err="1">
                <a:solidFill>
                  <a:schemeClr val="lt1">
                    <a:alpha val="99000"/>
                  </a:schemeClr>
                </a:solidFill>
                <a:latin typeface="Consolas" pitchFamily="49" charset="0"/>
                <a:cs typeface="Consolas" pitchFamily="49" charset="0"/>
              </a:rPr>
              <a:t>ul</a:t>
            </a:r>
            <a:r>
              <a:rPr lang="en-US" sz="1400" dirty="0">
                <a:solidFill>
                  <a:schemeClr val="lt1">
                    <a:alpha val="99000"/>
                  </a:schemeClr>
                </a:solidFill>
                <a:latin typeface="Consolas" pitchFamily="49" charset="0"/>
                <a:cs typeface="Consolas" pitchFamily="49" charset="0"/>
              </a:rPr>
              <a:t>&gt;</a:t>
            </a:r>
          </a:p>
          <a:p>
            <a:r>
              <a:rPr lang="en-US" sz="1400" dirty="0">
                <a:solidFill>
                  <a:schemeClr val="lt1">
                    <a:alpha val="99000"/>
                  </a:schemeClr>
                </a:solidFill>
                <a:latin typeface="Consolas" pitchFamily="49" charset="0"/>
                <a:cs typeface="Consolas" pitchFamily="49" charset="0"/>
              </a:rPr>
              <a:t>  &lt;</a:t>
            </a:r>
            <a:r>
              <a:rPr lang="en-US" sz="1400" dirty="0" err="1">
                <a:solidFill>
                  <a:schemeClr val="lt1">
                    <a:alpha val="99000"/>
                  </a:schemeClr>
                </a:solidFill>
                <a:latin typeface="Consolas" pitchFamily="49" charset="0"/>
                <a:cs typeface="Consolas" pitchFamily="49" charset="0"/>
              </a:rPr>
              <a:t>asp:Repeater</a:t>
            </a:r>
            <a:r>
              <a:rPr lang="en-US" sz="1400" dirty="0">
                <a:solidFill>
                  <a:schemeClr val="lt1">
                    <a:alpha val="99000"/>
                  </a:schemeClr>
                </a:solidFill>
                <a:latin typeface="Consolas" pitchFamily="49" charset="0"/>
                <a:cs typeface="Consolas" pitchFamily="49" charset="0"/>
              </a:rPr>
              <a:t> ID="</a:t>
            </a:r>
            <a:r>
              <a:rPr lang="en-US" sz="1400" dirty="0" err="1">
                <a:solidFill>
                  <a:schemeClr val="lt1">
                    <a:alpha val="99000"/>
                  </a:schemeClr>
                </a:solidFill>
                <a:latin typeface="Consolas" pitchFamily="49" charset="0"/>
                <a:cs typeface="Consolas" pitchFamily="49" charset="0"/>
              </a:rPr>
              <a:t>customersRepeater</a:t>
            </a:r>
            <a:r>
              <a:rPr lang="en-US" sz="1400" dirty="0">
                <a:solidFill>
                  <a:schemeClr val="lt1">
                    <a:alpha val="99000"/>
                  </a:schemeClr>
                </a:solidFill>
                <a:latin typeface="Consolas" pitchFamily="49" charset="0"/>
                <a:cs typeface="Consolas" pitchFamily="49" charset="0"/>
              </a:rPr>
              <a:t>" </a:t>
            </a:r>
            <a:r>
              <a:rPr lang="en-US" sz="1400" dirty="0" err="1">
                <a:solidFill>
                  <a:schemeClr val="lt1">
                    <a:alpha val="99000"/>
                  </a:schemeClr>
                </a:solidFill>
                <a:latin typeface="Consolas" pitchFamily="49" charset="0"/>
                <a:cs typeface="Consolas" pitchFamily="49" charset="0"/>
              </a:rPr>
              <a:t>runat</a:t>
            </a:r>
            <a:r>
              <a:rPr lang="en-US" sz="1400" dirty="0">
                <a:solidFill>
                  <a:schemeClr val="lt1">
                    <a:alpha val="99000"/>
                  </a:schemeClr>
                </a:solidFill>
                <a:latin typeface="Consolas" pitchFamily="49" charset="0"/>
                <a:cs typeface="Consolas" pitchFamily="49" charset="0"/>
              </a:rPr>
              <a:t>="</a:t>
            </a:r>
            <a:r>
              <a:rPr lang="en-US" sz="1400" dirty="0" smtClean="0">
                <a:solidFill>
                  <a:schemeClr val="lt1">
                    <a:alpha val="99000"/>
                  </a:schemeClr>
                </a:solidFill>
                <a:latin typeface="Consolas" pitchFamily="49" charset="0"/>
                <a:cs typeface="Consolas" pitchFamily="49" charset="0"/>
              </a:rPr>
              <a:t>server“ </a:t>
            </a:r>
            <a:br>
              <a:rPr lang="en-US" sz="1400" dirty="0" smtClean="0">
                <a:solidFill>
                  <a:schemeClr val="lt1">
                    <a:alpha val="99000"/>
                  </a:schemeClr>
                </a:solidFill>
                <a:latin typeface="Consolas" pitchFamily="49" charset="0"/>
                <a:cs typeface="Consolas" pitchFamily="49" charset="0"/>
              </a:rPr>
            </a:br>
            <a:r>
              <a:rPr lang="en-US" sz="1400" dirty="0" smtClean="0">
                <a:solidFill>
                  <a:schemeClr val="lt1">
                    <a:alpha val="99000"/>
                  </a:schemeClr>
                </a:solidFill>
                <a:latin typeface="Consolas" pitchFamily="49" charset="0"/>
                <a:cs typeface="Consolas" pitchFamily="49" charset="0"/>
              </a:rPr>
              <a:t>                </a:t>
            </a:r>
            <a:r>
              <a:rPr lang="en-US" sz="1400" dirty="0" err="1" smtClean="0">
                <a:solidFill>
                  <a:schemeClr val="lt1">
                    <a:alpha val="99000"/>
                  </a:schemeClr>
                </a:solidFill>
                <a:latin typeface="Consolas" pitchFamily="49" charset="0"/>
                <a:cs typeface="Consolas" pitchFamily="49" charset="0"/>
              </a:rPr>
              <a:t>ItemType</a:t>
            </a:r>
            <a:r>
              <a:rPr lang="en-US" sz="1400" dirty="0">
                <a:solidFill>
                  <a:schemeClr val="lt1">
                    <a:alpha val="99000"/>
                  </a:schemeClr>
                </a:solidFill>
                <a:latin typeface="Consolas" pitchFamily="49" charset="0"/>
                <a:cs typeface="Consolas" pitchFamily="49" charset="0"/>
              </a:rPr>
              <a:t>="</a:t>
            </a:r>
            <a:r>
              <a:rPr lang="en-US" sz="1400" dirty="0" err="1">
                <a:solidFill>
                  <a:schemeClr val="lt1">
                    <a:alpha val="99000"/>
                  </a:schemeClr>
                </a:solidFill>
                <a:latin typeface="Consolas" pitchFamily="49" charset="0"/>
                <a:cs typeface="Consolas" pitchFamily="49" charset="0"/>
              </a:rPr>
              <a:t>WebFormsLab.Model.Customer</a:t>
            </a:r>
            <a:r>
              <a:rPr lang="en-US" sz="1400" dirty="0" smtClean="0">
                <a:solidFill>
                  <a:schemeClr val="lt1">
                    <a:alpha val="99000"/>
                  </a:schemeClr>
                </a:solidFill>
                <a:latin typeface="Consolas" pitchFamily="49" charset="0"/>
                <a:cs typeface="Consolas" pitchFamily="49" charset="0"/>
              </a:rPr>
              <a:t>"&gt;</a:t>
            </a:r>
            <a:endParaRPr lang="en-US" sz="1400" dirty="0">
              <a:solidFill>
                <a:schemeClr val="lt1">
                  <a:alpha val="99000"/>
                </a:schemeClr>
              </a:solidFill>
              <a:latin typeface="Consolas" pitchFamily="49" charset="0"/>
              <a:cs typeface="Consolas" pitchFamily="49" charset="0"/>
            </a:endParaRPr>
          </a:p>
          <a:p>
            <a:r>
              <a:rPr lang="en-US" sz="1400" dirty="0">
                <a:solidFill>
                  <a:schemeClr val="lt1">
                    <a:alpha val="99000"/>
                  </a:schemeClr>
                </a:solidFill>
                <a:latin typeface="Consolas" pitchFamily="49" charset="0"/>
                <a:cs typeface="Consolas" pitchFamily="49" charset="0"/>
              </a:rPr>
              <a:t>    &lt;</a:t>
            </a:r>
            <a:r>
              <a:rPr lang="en-US" sz="1400" dirty="0" err="1">
                <a:solidFill>
                  <a:schemeClr val="lt1">
                    <a:alpha val="99000"/>
                  </a:schemeClr>
                </a:solidFill>
                <a:latin typeface="Consolas" pitchFamily="49" charset="0"/>
                <a:cs typeface="Consolas" pitchFamily="49" charset="0"/>
              </a:rPr>
              <a:t>ItemTemplate</a:t>
            </a:r>
            <a:r>
              <a:rPr lang="en-US" sz="1400" dirty="0">
                <a:solidFill>
                  <a:schemeClr val="lt1">
                    <a:alpha val="99000"/>
                  </a:schemeClr>
                </a:solidFill>
                <a:latin typeface="Consolas" pitchFamily="49" charset="0"/>
                <a:cs typeface="Consolas" pitchFamily="49" charset="0"/>
              </a:rPr>
              <a:t>&gt;</a:t>
            </a:r>
          </a:p>
          <a:p>
            <a:r>
              <a:rPr lang="en-US" sz="1400" dirty="0">
                <a:solidFill>
                  <a:schemeClr val="lt1">
                    <a:alpha val="99000"/>
                  </a:schemeClr>
                </a:solidFill>
                <a:latin typeface="Consolas" pitchFamily="49" charset="0"/>
                <a:cs typeface="Consolas" pitchFamily="49" charset="0"/>
              </a:rPr>
              <a:t>      &lt;li&gt;</a:t>
            </a:r>
          </a:p>
          <a:p>
            <a:r>
              <a:rPr lang="en-US" sz="1400" dirty="0">
                <a:solidFill>
                  <a:schemeClr val="lt1">
                    <a:alpha val="99000"/>
                  </a:schemeClr>
                </a:solidFill>
                <a:latin typeface="Consolas" pitchFamily="49" charset="0"/>
                <a:cs typeface="Consolas" pitchFamily="49" charset="0"/>
              </a:rPr>
              <a:t>        &lt;a </a:t>
            </a:r>
            <a:r>
              <a:rPr lang="en-US" sz="1400" dirty="0" err="1">
                <a:solidFill>
                  <a:schemeClr val="lt1">
                    <a:alpha val="99000"/>
                  </a:schemeClr>
                </a:solidFill>
                <a:latin typeface="Consolas" pitchFamily="49" charset="0"/>
                <a:cs typeface="Consolas" pitchFamily="49" charset="0"/>
              </a:rPr>
              <a:t>href</a:t>
            </a:r>
            <a:r>
              <a:rPr lang="en-US" sz="1400" dirty="0">
                <a:solidFill>
                  <a:schemeClr val="lt1">
                    <a:alpha val="99000"/>
                  </a:schemeClr>
                </a:solidFill>
                <a:latin typeface="Consolas" pitchFamily="49" charset="0"/>
                <a:cs typeface="Consolas" pitchFamily="49" charset="0"/>
              </a:rPr>
              <a:t>="</a:t>
            </a:r>
            <a:r>
              <a:rPr lang="en-US" sz="1400" dirty="0" err="1">
                <a:solidFill>
                  <a:schemeClr val="lt1">
                    <a:alpha val="99000"/>
                  </a:schemeClr>
                </a:solidFill>
                <a:latin typeface="Consolas" pitchFamily="49" charset="0"/>
                <a:cs typeface="Consolas" pitchFamily="49" charset="0"/>
              </a:rPr>
              <a:t>CustomerDetails.aspx?id</a:t>
            </a:r>
            <a:r>
              <a:rPr lang="en-US" sz="1400" dirty="0">
                <a:solidFill>
                  <a:schemeClr val="lt1">
                    <a:alpha val="99000"/>
                  </a:schemeClr>
                </a:solidFill>
                <a:latin typeface="Consolas" pitchFamily="49" charset="0"/>
                <a:cs typeface="Consolas" pitchFamily="49" charset="0"/>
              </a:rPr>
              <a:t>=&lt;%#: </a:t>
            </a:r>
            <a:r>
              <a:rPr lang="en-US" sz="1400" b="1" dirty="0" err="1">
                <a:solidFill>
                  <a:schemeClr val="accent4">
                    <a:lumMod val="20000"/>
                    <a:lumOff val="80000"/>
                    <a:alpha val="99000"/>
                  </a:schemeClr>
                </a:solidFill>
                <a:latin typeface="Consolas" pitchFamily="49" charset="0"/>
                <a:cs typeface="Consolas" pitchFamily="49" charset="0"/>
              </a:rPr>
              <a:t>Item.Id</a:t>
            </a:r>
            <a:r>
              <a:rPr lang="en-US" sz="1400" dirty="0">
                <a:solidFill>
                  <a:schemeClr val="lt1">
                    <a:alpha val="99000"/>
                  </a:schemeClr>
                </a:solidFill>
                <a:latin typeface="Consolas" pitchFamily="49" charset="0"/>
                <a:cs typeface="Consolas" pitchFamily="49" charset="0"/>
              </a:rPr>
              <a:t> %&gt;"&gt;</a:t>
            </a:r>
          </a:p>
          <a:p>
            <a:r>
              <a:rPr lang="en-US" sz="1400" dirty="0">
                <a:solidFill>
                  <a:schemeClr val="lt1">
                    <a:alpha val="99000"/>
                  </a:schemeClr>
                </a:solidFill>
                <a:latin typeface="Consolas" pitchFamily="49" charset="0"/>
                <a:cs typeface="Consolas" pitchFamily="49" charset="0"/>
              </a:rPr>
              <a:t>          &lt;%#: </a:t>
            </a:r>
            <a:r>
              <a:rPr lang="en-US" sz="1400" b="1" dirty="0" err="1">
                <a:solidFill>
                  <a:schemeClr val="accent4">
                    <a:lumMod val="20000"/>
                    <a:lumOff val="80000"/>
                    <a:alpha val="99000"/>
                  </a:schemeClr>
                </a:solidFill>
                <a:latin typeface="Consolas" pitchFamily="49" charset="0"/>
                <a:cs typeface="Consolas" pitchFamily="49" charset="0"/>
              </a:rPr>
              <a:t>Item.FirstName</a:t>
            </a:r>
            <a:r>
              <a:rPr lang="en-US" sz="1400" dirty="0">
                <a:solidFill>
                  <a:schemeClr val="lt1">
                    <a:alpha val="99000"/>
                  </a:schemeClr>
                </a:solidFill>
                <a:latin typeface="Consolas" pitchFamily="49" charset="0"/>
                <a:cs typeface="Consolas" pitchFamily="49" charset="0"/>
              </a:rPr>
              <a:t> %&gt; &lt;%#: </a:t>
            </a:r>
            <a:r>
              <a:rPr lang="en-US" sz="1400" b="1" dirty="0" err="1">
                <a:solidFill>
                  <a:schemeClr val="accent4">
                    <a:lumMod val="20000"/>
                    <a:lumOff val="80000"/>
                    <a:alpha val="99000"/>
                  </a:schemeClr>
                </a:solidFill>
                <a:latin typeface="Consolas" pitchFamily="49" charset="0"/>
                <a:cs typeface="Consolas" pitchFamily="49" charset="0"/>
              </a:rPr>
              <a:t>Item.LastName</a:t>
            </a:r>
            <a:r>
              <a:rPr lang="en-US" sz="1400" dirty="0">
                <a:solidFill>
                  <a:schemeClr val="lt1">
                    <a:alpha val="99000"/>
                  </a:schemeClr>
                </a:solidFill>
                <a:latin typeface="Consolas" pitchFamily="49" charset="0"/>
                <a:cs typeface="Consolas" pitchFamily="49" charset="0"/>
              </a:rPr>
              <a:t> %&gt;</a:t>
            </a:r>
          </a:p>
          <a:p>
            <a:r>
              <a:rPr lang="en-US" sz="1400" dirty="0">
                <a:solidFill>
                  <a:schemeClr val="lt1">
                    <a:alpha val="99000"/>
                  </a:schemeClr>
                </a:solidFill>
                <a:latin typeface="Consolas" pitchFamily="49" charset="0"/>
                <a:cs typeface="Consolas" pitchFamily="49" charset="0"/>
              </a:rPr>
              <a:t>        &lt;/a&gt;</a:t>
            </a:r>
          </a:p>
          <a:p>
            <a:r>
              <a:rPr lang="en-US" sz="1400" dirty="0">
                <a:solidFill>
                  <a:schemeClr val="lt1">
                    <a:alpha val="99000"/>
                  </a:schemeClr>
                </a:solidFill>
                <a:latin typeface="Consolas" pitchFamily="49" charset="0"/>
                <a:cs typeface="Consolas" pitchFamily="49" charset="0"/>
              </a:rPr>
              <a:t>      &lt;/li&gt;</a:t>
            </a:r>
          </a:p>
          <a:p>
            <a:r>
              <a:rPr lang="en-US" sz="1400" dirty="0">
                <a:solidFill>
                  <a:schemeClr val="lt1">
                    <a:alpha val="99000"/>
                  </a:schemeClr>
                </a:solidFill>
                <a:latin typeface="Consolas" pitchFamily="49" charset="0"/>
                <a:cs typeface="Consolas" pitchFamily="49" charset="0"/>
              </a:rPr>
              <a:t>    &lt;/</a:t>
            </a:r>
            <a:r>
              <a:rPr lang="en-US" sz="1400" dirty="0" err="1">
                <a:solidFill>
                  <a:schemeClr val="lt1">
                    <a:alpha val="99000"/>
                  </a:schemeClr>
                </a:solidFill>
                <a:latin typeface="Consolas" pitchFamily="49" charset="0"/>
                <a:cs typeface="Consolas" pitchFamily="49" charset="0"/>
              </a:rPr>
              <a:t>ItemTemplate</a:t>
            </a:r>
            <a:r>
              <a:rPr lang="en-US" sz="1400" dirty="0">
                <a:solidFill>
                  <a:schemeClr val="lt1">
                    <a:alpha val="99000"/>
                  </a:schemeClr>
                </a:solidFill>
                <a:latin typeface="Consolas" pitchFamily="49" charset="0"/>
                <a:cs typeface="Consolas" pitchFamily="49" charset="0"/>
              </a:rPr>
              <a:t>&gt;</a:t>
            </a:r>
          </a:p>
          <a:p>
            <a:r>
              <a:rPr lang="en-US" sz="1400" dirty="0">
                <a:solidFill>
                  <a:schemeClr val="lt1">
                    <a:alpha val="99000"/>
                  </a:schemeClr>
                </a:solidFill>
                <a:latin typeface="Consolas" pitchFamily="49" charset="0"/>
                <a:cs typeface="Consolas" pitchFamily="49" charset="0"/>
              </a:rPr>
              <a:t>  &lt;/</a:t>
            </a:r>
            <a:r>
              <a:rPr lang="en-US" sz="1400" dirty="0" err="1">
                <a:solidFill>
                  <a:schemeClr val="lt1">
                    <a:alpha val="99000"/>
                  </a:schemeClr>
                </a:solidFill>
                <a:latin typeface="Consolas" pitchFamily="49" charset="0"/>
                <a:cs typeface="Consolas" pitchFamily="49" charset="0"/>
              </a:rPr>
              <a:t>asp:Repeater</a:t>
            </a:r>
            <a:r>
              <a:rPr lang="en-US" sz="1400" dirty="0">
                <a:solidFill>
                  <a:schemeClr val="lt1">
                    <a:alpha val="99000"/>
                  </a:schemeClr>
                </a:solidFill>
                <a:latin typeface="Consolas" pitchFamily="49" charset="0"/>
                <a:cs typeface="Consolas" pitchFamily="49" charset="0"/>
              </a:rPr>
              <a:t>&gt;</a:t>
            </a:r>
          </a:p>
          <a:p>
            <a:r>
              <a:rPr lang="en-US" sz="1400" dirty="0">
                <a:solidFill>
                  <a:schemeClr val="lt1">
                    <a:alpha val="99000"/>
                  </a:schemeClr>
                </a:solidFill>
                <a:latin typeface="Consolas" pitchFamily="49" charset="0"/>
                <a:cs typeface="Consolas" pitchFamily="49" charset="0"/>
              </a:rPr>
              <a:t>&lt;/</a:t>
            </a:r>
            <a:r>
              <a:rPr lang="en-US" sz="1400" dirty="0" err="1">
                <a:solidFill>
                  <a:schemeClr val="lt1">
                    <a:alpha val="99000"/>
                  </a:schemeClr>
                </a:solidFill>
                <a:latin typeface="Consolas" pitchFamily="49" charset="0"/>
                <a:cs typeface="Consolas" pitchFamily="49" charset="0"/>
              </a:rPr>
              <a:t>ul</a:t>
            </a:r>
            <a:r>
              <a:rPr lang="en-US" sz="1400" dirty="0">
                <a:solidFill>
                  <a:schemeClr val="lt1">
                    <a:alpha val="99000"/>
                  </a:schemeClr>
                </a:solidFill>
                <a:latin typeface="Consolas" pitchFamily="49" charset="0"/>
                <a:cs typeface="Consolas" pitchFamily="49" charset="0"/>
              </a:rPr>
              <a:t>&gt;</a:t>
            </a:r>
          </a:p>
          <a:p>
            <a:endParaRPr lang="en-US" sz="1400" dirty="0">
              <a:solidFill>
                <a:schemeClr val="lt1">
                  <a:alpha val="99000"/>
                </a:schemeClr>
              </a:solidFill>
              <a:latin typeface="Consolas" pitchFamily="49" charset="0"/>
              <a:cs typeface="Consolas" pitchFamily="49" charset="0"/>
            </a:endParaRPr>
          </a:p>
        </p:txBody>
      </p:sp>
      <p:sp>
        <p:nvSpPr>
          <p:cNvPr id="17" name="Rectangle 16"/>
          <p:cNvSpPr/>
          <p:nvPr/>
        </p:nvSpPr>
        <p:spPr>
          <a:xfrm>
            <a:off x="614894" y="3379549"/>
            <a:ext cx="2334101" cy="2554545"/>
          </a:xfrm>
          <a:prstGeom prst="rect">
            <a:avLst/>
          </a:prstGeom>
        </p:spPr>
        <p:txBody>
          <a:bodyPr wrap="square">
            <a:spAutoFit/>
          </a:bodyPr>
          <a:lstStyle/>
          <a:p>
            <a:r>
              <a:rPr lang="en-US" sz="4000" dirty="0" smtClean="0">
                <a:solidFill>
                  <a:schemeClr val="accent2">
                    <a:alpha val="99000"/>
                  </a:schemeClr>
                </a:solidFill>
                <a:latin typeface="Segoe UI Light" pitchFamily="34" charset="0"/>
              </a:rPr>
              <a:t>Step 2:</a:t>
            </a:r>
            <a:endParaRPr lang="en-US" sz="4000" dirty="0">
              <a:solidFill>
                <a:schemeClr val="accent2">
                  <a:alpha val="99000"/>
                </a:schemeClr>
              </a:solidFill>
              <a:latin typeface="Segoe UI Light" pitchFamily="34" charset="0"/>
            </a:endParaRPr>
          </a:p>
          <a:p>
            <a:r>
              <a:rPr lang="en-US" dirty="0" smtClean="0">
                <a:solidFill>
                  <a:schemeClr val="tx2">
                    <a:alpha val="99000"/>
                  </a:schemeClr>
                </a:solidFill>
                <a:latin typeface="Segoe UI Light" pitchFamily="34" charset="0"/>
              </a:rPr>
              <a:t>Reference the properties as needed using the Item keyword</a:t>
            </a:r>
            <a:endParaRPr lang="en-US" dirty="0">
              <a:solidFill>
                <a:schemeClr val="tx2">
                  <a:alpha val="99000"/>
                </a:schemeClr>
              </a:solidFill>
              <a:latin typeface="Segoe UI Light" pitchFamily="34" charset="0"/>
            </a:endParaRPr>
          </a:p>
        </p:txBody>
      </p:sp>
    </p:spTree>
    <p:extLst>
      <p:ext uri="{BB962C8B-B14F-4D97-AF65-F5344CB8AC3E}">
        <p14:creationId xmlns:p14="http://schemas.microsoft.com/office/powerpoint/2010/main" val="4014293966"/>
      </p:ext>
    </p:extLst>
  </p:cSld>
  <p:clrMapOvr>
    <a:masterClrMapping/>
  </p:clrMapOvr>
  <p:transition>
    <p:fade/>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26"/>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CDymgjsaf0qp25wa8mnEJA"/>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ICN56qPz10CfXV3IpsPTMw"/>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pXRmmtj9Uk0K6GWGBb7RAuA"/>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pXRmmtj9Uk0K6GWGBb7RAuA"/>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pXRmmtj9Uk0K6GWGBb7RAuA"/>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pCDymgjsaf0qp25wa8mnEJA"/>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CDymgjsaf0qp25wa8mnEJA"/>
</p:tagLst>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2.xml><?xml version="1.0" encoding="utf-8"?>
<a:theme xmlns:a="http://schemas.openxmlformats.org/drawingml/2006/main" name="White with Consolas font for code slides">
  <a:themeElements>
    <a:clrScheme name="Custom 12">
      <a:dk1>
        <a:srgbClr val="292929"/>
      </a:dk1>
      <a:lt1>
        <a:srgbClr val="FFFFFF"/>
      </a:lt1>
      <a:dk2>
        <a:srgbClr val="5F5F5F"/>
      </a:dk2>
      <a:lt2>
        <a:srgbClr val="DDDDDD"/>
      </a:lt2>
      <a:accent1>
        <a:srgbClr val="FFBE00"/>
      </a:accent1>
      <a:accent2>
        <a:srgbClr val="00AEEF"/>
      </a:accent2>
      <a:accent3>
        <a:srgbClr val="910091"/>
      </a:accent3>
      <a:accent4>
        <a:srgbClr val="00A600"/>
      </a:accent4>
      <a:accent5>
        <a:srgbClr val="FF0000"/>
      </a:accent5>
      <a:accent6>
        <a:srgbClr val="0071BC"/>
      </a:accent6>
      <a:hlink>
        <a:srgbClr val="0000A6"/>
      </a:hlink>
      <a:folHlink>
        <a:srgbClr val="0071BC"/>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dirty="0" err="1" smtClean="0">
            <a:gradFill>
              <a:gsLst>
                <a:gs pos="417">
                  <a:srgbClr val="000000"/>
                </a:gs>
                <a:gs pos="100000">
                  <a:srgbClr val="000000"/>
                </a:gs>
              </a:gsLst>
              <a:lin ang="5400000" scaled="0"/>
            </a:gradFill>
          </a:defRPr>
        </a:defPPr>
      </a:lst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KeywordTaxHTField xmlns="230e9df3-be65-4c73-a93b-d1236ebd677e">
      <Terms xmlns="http://schemas.microsoft.com/office/infopath/2007/PartnerControls"/>
    </TaxKeywordTaxHTField>
    <TaxCatchAll xmlns="230e9df3-be65-4c73-a93b-d1236ebd677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CA05B43BE68FE54B90DD26FDFB72BB05" ma:contentTypeVersion="0" ma:contentTypeDescription="Create a new document." ma:contentTypeScope="" ma:versionID="6df1bece345c1749bd9b91e82fa4a03a">
  <xsd:schema xmlns:xsd="http://www.w3.org/2001/XMLSchema" xmlns:xs="http://www.w3.org/2001/XMLSchema" xmlns:p="http://schemas.microsoft.com/office/2006/metadata/properties" xmlns:ns2="230e9df3-be65-4c73-a93b-d1236ebd677e" targetNamespace="http://schemas.microsoft.com/office/2006/metadata/properties" ma:root="true" ma:fieldsID="e317b0b832c9845d3aae3abd1bb0954e" ns2:_="">
    <xsd:import namespace="230e9df3-be65-4c73-a93b-d1236ebd677e"/>
    <xsd:element name="properties">
      <xsd:complexType>
        <xsd:sequence>
          <xsd:element name="documentManagement">
            <xsd:complexType>
              <xsd:all>
                <xsd:element ref="ns2:TaxKeywordTaxHTField" minOccurs="0"/>
                <xsd:element ref="ns2:TaxCatchAll" minOccurs="0"/>
                <xsd:element ref="ns2:TaxCatchAllLabe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KeywordTaxHTField" ma:index="8"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element name="TaxCatchAll" ma:index="9" nillable="true" ma:displayName="Taxonomy Catch All Column" ma:hidden="true" ma:list="{24ccdd3d-8ee2-4326-a025-466a9d1bc8a2}" ma:internalName="TaxCatchAll" ma:showField="CatchAllData" ma:web="a6005bf8-687e-4195-b520-3fb25bf0cb8a">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hidden="true" ma:list="{24ccdd3d-8ee2-4326-a025-466a9d1bc8a2}" ma:internalName="TaxCatchAllLabel" ma:readOnly="true" ma:showField="CatchAllDataLabel" ma:web="a6005bf8-687e-4195-b520-3fb25bf0cb8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9B2F97D-0457-4986-9734-D03EB073C5EA}">
  <ds:schemaRefs>
    <ds:schemaRef ds:uri="http://schemas.microsoft.com/office/2006/metadata/properties"/>
    <ds:schemaRef ds:uri="http://purl.org/dc/elements/1.1/"/>
    <ds:schemaRef ds:uri="http://schemas.microsoft.com/office/infopath/2007/PartnerControls"/>
    <ds:schemaRef ds:uri="http://schemas.openxmlformats.org/package/2006/metadata/core-properties"/>
    <ds:schemaRef ds:uri="http://schemas.microsoft.com/office/2006/documentManagement/types"/>
    <ds:schemaRef ds:uri="230e9df3-be65-4c73-a93b-d1236ebd677e"/>
    <ds:schemaRef ds:uri="http://www.w3.org/XML/1998/namespace"/>
    <ds:schemaRef ds:uri="http://purl.org/dc/dcmitype/"/>
    <ds:schemaRef ds:uri="http://purl.org/dc/terms/"/>
  </ds:schemaRefs>
</ds:datastoreItem>
</file>

<file path=customXml/itemProps2.xml><?xml version="1.0" encoding="utf-8"?>
<ds:datastoreItem xmlns:ds="http://schemas.openxmlformats.org/officeDocument/2006/customXml" ds:itemID="{B882D8D6-9D38-4159-A398-AAC3689D3D7C}">
  <ds:schemaRefs>
    <ds:schemaRef ds:uri="http://schemas.microsoft.com/sharepoint/v3/contenttype/forms"/>
  </ds:schemaRefs>
</ds:datastoreItem>
</file>

<file path=customXml/itemProps3.xml><?xml version="1.0" encoding="utf-8"?>
<ds:datastoreItem xmlns:ds="http://schemas.openxmlformats.org/officeDocument/2006/customXml" ds:itemID="{8F590144-748D-417B-8B69-088F107B0F9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3547</TotalTime>
  <Words>5080</Words>
  <Application>Microsoft Office PowerPoint</Application>
  <PresentationFormat>Custom</PresentationFormat>
  <Paragraphs>523</Paragraphs>
  <Slides>31</Slides>
  <Notes>24</Notes>
  <HiddenSlides>0</HiddenSlides>
  <MMClips>0</MMClips>
  <ScaleCrop>false</ScaleCrop>
  <HeadingPairs>
    <vt:vector size="8" baseType="variant">
      <vt:variant>
        <vt:lpstr>Fonts Used</vt:lpstr>
      </vt:variant>
      <vt:variant>
        <vt:i4>6</vt:i4>
      </vt:variant>
      <vt:variant>
        <vt:lpstr>Theme</vt:lpstr>
      </vt:variant>
      <vt:variant>
        <vt:i4>2</vt:i4>
      </vt:variant>
      <vt:variant>
        <vt:lpstr>Embedded OLE Servers</vt:lpstr>
      </vt:variant>
      <vt:variant>
        <vt:i4>1</vt:i4>
      </vt:variant>
      <vt:variant>
        <vt:lpstr>Slide Titles</vt:lpstr>
      </vt:variant>
      <vt:variant>
        <vt:i4>31</vt:i4>
      </vt:variant>
    </vt:vector>
  </HeadingPairs>
  <TitlesOfParts>
    <vt:vector size="40" baseType="lpstr">
      <vt:lpstr>Arial</vt:lpstr>
      <vt:lpstr>Segoe Light</vt:lpstr>
      <vt:lpstr>Segoe UI Light</vt:lpstr>
      <vt:lpstr>Segoe UI</vt:lpstr>
      <vt:lpstr>Consolas</vt:lpstr>
      <vt:lpstr>Calibri</vt:lpstr>
      <vt:lpstr>MS1444_Windows Azure Template 16x9_r08b</vt:lpstr>
      <vt:lpstr>White with Consolas font for code slides</vt:lpstr>
      <vt:lpstr>think-cell Slide</vt:lpstr>
      <vt:lpstr>WebCamps Online</vt:lpstr>
      <vt:lpstr>Building Web Sites Using ASP.NET 4.5</vt:lpstr>
      <vt:lpstr>ASP.NET: A Framework For All</vt:lpstr>
      <vt:lpstr>PowerPoint Presentation</vt:lpstr>
      <vt:lpstr>Start with the core</vt:lpstr>
      <vt:lpstr>Core to all</vt:lpstr>
      <vt:lpstr>PowerPoint Presentation</vt:lpstr>
      <vt:lpstr>Web Forms is Continuing to Evolve</vt:lpstr>
      <vt:lpstr>Model Binding with ASP.NET Web Forms</vt:lpstr>
      <vt:lpstr>Unobtrusive Validation</vt:lpstr>
      <vt:lpstr>New Web Forms Features</vt:lpstr>
      <vt:lpstr>PowerPoint Presentation</vt:lpstr>
      <vt:lpstr>Web Pages – HTML + Razor Syntax</vt:lpstr>
      <vt:lpstr>Razor Syntax</vt:lpstr>
      <vt:lpstr>Move From Code to Markup Easily with Razor</vt:lpstr>
      <vt:lpstr>PowerPoint Presentation</vt:lpstr>
      <vt:lpstr>MVC is Another Alternative in the Stack</vt:lpstr>
      <vt:lpstr>ASP.NET MVC 101</vt:lpstr>
      <vt:lpstr>How MVC Works</vt:lpstr>
      <vt:lpstr>Supported Dependency Injection Points</vt:lpstr>
      <vt:lpstr>ASP.NET MVC Fundamentals</vt:lpstr>
      <vt:lpstr>PowerPoint Presentation</vt:lpstr>
      <vt:lpstr>Web API – Once Missing in ASP.NET</vt:lpstr>
      <vt:lpstr>Web API</vt:lpstr>
      <vt:lpstr>A simple API in 5 steps</vt:lpstr>
      <vt:lpstr>Make Controller actions to return &amp; save data</vt:lpstr>
      <vt:lpstr>Testing Web API with IE9</vt:lpstr>
      <vt:lpstr>Building an API</vt:lpstr>
      <vt:lpstr>Summary</vt:lpstr>
      <vt:lpstr>Resources</vt:lpstr>
      <vt:lpstr>PowerPoint Presentation</vt:lpstr>
    </vt:vector>
  </TitlesOfParts>
  <Company>Artitudes Design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Windows Azure Overview</dc:title>
  <dc:subject>Windows Azure</dc:subject>
  <dc:creator>Artitudes Design</dc:creator>
  <cp:lastModifiedBy>Brady Gaster</cp:lastModifiedBy>
  <cp:revision>396</cp:revision>
  <cp:lastPrinted>2011-10-11T14:25:22Z</cp:lastPrinted>
  <dcterms:created xsi:type="dcterms:W3CDTF">2011-03-29T16:07:22Z</dcterms:created>
  <dcterms:modified xsi:type="dcterms:W3CDTF">2012-04-24T22:12:42Z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0x010100CA05B43BE68FE54B90DD26FDFB72BB05</vt:lpwstr>
  </property>
</Properties>
</file>